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78"/>
  </p:notesMasterIdLst>
  <p:handoutMasterIdLst>
    <p:handoutMasterId r:id="rId79"/>
  </p:handoutMasterIdLst>
  <p:sldIdLst>
    <p:sldId id="349" r:id="rId2"/>
    <p:sldId id="2569" r:id="rId3"/>
    <p:sldId id="2621" r:id="rId4"/>
    <p:sldId id="2598" r:id="rId5"/>
    <p:sldId id="2560" r:id="rId6"/>
    <p:sldId id="2622" r:id="rId7"/>
    <p:sldId id="2623" r:id="rId8"/>
    <p:sldId id="2624" r:id="rId9"/>
    <p:sldId id="2625" r:id="rId10"/>
    <p:sldId id="2626" r:id="rId11"/>
    <p:sldId id="2634" r:id="rId12"/>
    <p:sldId id="2628" r:id="rId13"/>
    <p:sldId id="2629" r:id="rId14"/>
    <p:sldId id="2635" r:id="rId15"/>
    <p:sldId id="2631" r:id="rId16"/>
    <p:sldId id="2632" r:id="rId17"/>
    <p:sldId id="2636" r:id="rId18"/>
    <p:sldId id="2633" r:id="rId19"/>
    <p:sldId id="2637" r:id="rId20"/>
    <p:sldId id="2640" r:id="rId21"/>
    <p:sldId id="2638" r:id="rId22"/>
    <p:sldId id="2639" r:id="rId23"/>
    <p:sldId id="2651" r:id="rId24"/>
    <p:sldId id="2642" r:id="rId25"/>
    <p:sldId id="2643" r:id="rId26"/>
    <p:sldId id="2645" r:id="rId27"/>
    <p:sldId id="2646" r:id="rId28"/>
    <p:sldId id="2647" r:id="rId29"/>
    <p:sldId id="2648" r:id="rId30"/>
    <p:sldId id="2649" r:id="rId31"/>
    <p:sldId id="2650" r:id="rId32"/>
    <p:sldId id="2670" r:id="rId33"/>
    <p:sldId id="2671" r:id="rId34"/>
    <p:sldId id="2672" r:id="rId35"/>
    <p:sldId id="2673" r:id="rId36"/>
    <p:sldId id="2675" r:id="rId37"/>
    <p:sldId id="2674" r:id="rId38"/>
    <p:sldId id="2676" r:id="rId39"/>
    <p:sldId id="2654" r:id="rId40"/>
    <p:sldId id="2655" r:id="rId41"/>
    <p:sldId id="2656" r:id="rId42"/>
    <p:sldId id="2657" r:id="rId43"/>
    <p:sldId id="2658" r:id="rId44"/>
    <p:sldId id="2659" r:id="rId45"/>
    <p:sldId id="2661" r:id="rId46"/>
    <p:sldId id="2660" r:id="rId47"/>
    <p:sldId id="2662" r:id="rId48"/>
    <p:sldId id="2663" r:id="rId49"/>
    <p:sldId id="2665" r:id="rId50"/>
    <p:sldId id="2666" r:id="rId51"/>
    <p:sldId id="2667" r:id="rId52"/>
    <p:sldId id="2668" r:id="rId53"/>
    <p:sldId id="2669" r:id="rId54"/>
    <p:sldId id="2599" r:id="rId55"/>
    <p:sldId id="2597" r:id="rId56"/>
    <p:sldId id="2600" r:id="rId57"/>
    <p:sldId id="2601" r:id="rId58"/>
    <p:sldId id="2677" r:id="rId59"/>
    <p:sldId id="2678" r:id="rId60"/>
    <p:sldId id="2679" r:id="rId61"/>
    <p:sldId id="2680" r:id="rId62"/>
    <p:sldId id="2681" r:id="rId63"/>
    <p:sldId id="2682" r:id="rId64"/>
    <p:sldId id="2693" r:id="rId65"/>
    <p:sldId id="2694" r:id="rId66"/>
    <p:sldId id="2695" r:id="rId67"/>
    <p:sldId id="2696" r:id="rId68"/>
    <p:sldId id="2697" r:id="rId69"/>
    <p:sldId id="2698" r:id="rId70"/>
    <p:sldId id="2608" r:id="rId71"/>
    <p:sldId id="2685" r:id="rId72"/>
    <p:sldId id="2686" r:id="rId73"/>
    <p:sldId id="2687" r:id="rId74"/>
    <p:sldId id="2616" r:id="rId75"/>
    <p:sldId id="2691" r:id="rId76"/>
    <p:sldId id="312"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0A7"/>
    <a:srgbClr val="D8573C"/>
    <a:srgbClr val="047461"/>
    <a:srgbClr val="F19A14"/>
    <a:srgbClr val="F2F2F2"/>
    <a:srgbClr val="007774"/>
    <a:srgbClr val="117931"/>
    <a:srgbClr val="FFC000"/>
    <a:srgbClr val="44BE9B"/>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47" autoAdjust="0"/>
    <p:restoredTop sz="99420" autoAdjust="0"/>
  </p:normalViewPr>
  <p:slideViewPr>
    <p:cSldViewPr>
      <p:cViewPr varScale="1">
        <p:scale>
          <a:sx n="73" d="100"/>
          <a:sy n="73" d="100"/>
        </p:scale>
        <p:origin x="-678" y="-108"/>
      </p:cViewPr>
      <p:guideLst>
        <p:guide orient="horz" pos="2160"/>
        <p:guide pos="3840"/>
      </p:guideLst>
    </p:cSldViewPr>
  </p:slideViewPr>
  <p:notesTextViewPr>
    <p:cViewPr>
      <p:scale>
        <a:sx n="1" d="1"/>
        <a:sy n="1" d="1"/>
      </p:scale>
      <p:origin x="0" y="0"/>
    </p:cViewPr>
  </p:notesTextViewPr>
  <p:sorterViewPr>
    <p:cViewPr>
      <p:scale>
        <a:sx n="66" d="100"/>
        <a:sy n="66" d="100"/>
      </p:scale>
      <p:origin x="0" y="24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8A3BCB-616E-4863-81AA-DEAB4CA4AA42}" type="datetimeFigureOut">
              <a:rPr lang="vi-VN" smtClean="0"/>
              <a:t>23/04/2024</a:t>
            </a:fld>
            <a:endParaRPr lang="vi-V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87144F-3E1D-4767-A8E0-7E457341BFD5}" type="slidenum">
              <a:rPr lang="vi-VN" smtClean="0"/>
              <a:t>‹#›</a:t>
            </a:fld>
            <a:endParaRPr lang="vi-VN"/>
          </a:p>
        </p:txBody>
      </p:sp>
    </p:spTree>
    <p:extLst>
      <p:ext uri="{BB962C8B-B14F-4D97-AF65-F5344CB8AC3E}">
        <p14:creationId xmlns:p14="http://schemas.microsoft.com/office/powerpoint/2010/main" val="2558136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945B1D-1881-4856-9A0B-B3F81D26275A}" type="datetimeFigureOut">
              <a:rPr lang="en-US" smtClean="0"/>
              <a:pPr/>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F2EB04-A5F5-4960-ADEC-02146FE8C8E6}" type="slidenum">
              <a:rPr lang="en-US" smtClean="0"/>
              <a:pPr/>
              <a:t>‹#›</a:t>
            </a:fld>
            <a:endParaRPr lang="en-US"/>
          </a:p>
        </p:txBody>
      </p:sp>
    </p:spTree>
    <p:extLst>
      <p:ext uri="{BB962C8B-B14F-4D97-AF65-F5344CB8AC3E}">
        <p14:creationId xmlns:p14="http://schemas.microsoft.com/office/powerpoint/2010/main" val="9643334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EB04-A5F5-4960-ADEC-02146FE8C8E6}" type="slidenum">
              <a:rPr lang="en-US" smtClean="0"/>
              <a:pPr/>
              <a:t>1</a:t>
            </a:fld>
            <a:endParaRPr lang="en-US"/>
          </a:p>
        </p:txBody>
      </p:sp>
    </p:spTree>
    <p:extLst>
      <p:ext uri="{BB962C8B-B14F-4D97-AF65-F5344CB8AC3E}">
        <p14:creationId xmlns:p14="http://schemas.microsoft.com/office/powerpoint/2010/main" val="2543271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12</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13</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14</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16</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17</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18</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19</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20</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21</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07F2EB04-A5F5-4960-ADEC-02146FE8C8E6}" type="slidenum">
              <a:rPr lang="en-US" smtClean="0"/>
              <a:pPr/>
              <a:t>3</a:t>
            </a:fld>
            <a:endParaRPr lang="en-US"/>
          </a:p>
        </p:txBody>
      </p:sp>
    </p:spTree>
    <p:extLst>
      <p:ext uri="{BB962C8B-B14F-4D97-AF65-F5344CB8AC3E}">
        <p14:creationId xmlns:p14="http://schemas.microsoft.com/office/powerpoint/2010/main" val="2089879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22</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23</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24</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26</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27</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28</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29</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30</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31</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32</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33</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34</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36</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37</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38</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39</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40</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41</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42</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43</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44</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46</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47</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48</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49</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50</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51</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7</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52</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53</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56</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57</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58</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59</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60</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61</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62</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8</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63</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64</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66</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67</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68</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69</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71</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72</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73</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9</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75</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10</a:t>
            </a:fld>
            <a:endParaRPr lang="en-US"/>
          </a:p>
        </p:txBody>
      </p:sp>
    </p:spTree>
    <p:extLst>
      <p:ext uri="{BB962C8B-B14F-4D97-AF65-F5344CB8AC3E}">
        <p14:creationId xmlns:p14="http://schemas.microsoft.com/office/powerpoint/2010/main" val="173361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07F2EB04-A5F5-4960-ADEC-02146FE8C8E6}" type="slidenum">
              <a:rPr lang="en-US" smtClean="0"/>
              <a:pPr/>
              <a:t>11</a:t>
            </a:fld>
            <a:endParaRPr lang="en-US"/>
          </a:p>
        </p:txBody>
      </p:sp>
    </p:spTree>
    <p:extLst>
      <p:ext uri="{BB962C8B-B14F-4D97-AF65-F5344CB8AC3E}">
        <p14:creationId xmlns:p14="http://schemas.microsoft.com/office/powerpoint/2010/main" val="173361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04DC68-5646-44F2-B968-1CC2217C4E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56E6700C-9F9A-4A5F-9963-10ACE17B5C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F63E1C3C-3D81-4AC2-BE55-38E85B8594E2}"/>
              </a:ext>
            </a:extLst>
          </p:cNvPr>
          <p:cNvSpPr>
            <a:spLocks noGrp="1"/>
          </p:cNvSpPr>
          <p:nvPr>
            <p:ph type="dt" sz="half" idx="10"/>
          </p:nvPr>
        </p:nvSpPr>
        <p:spPr/>
        <p:txBody>
          <a:bodyPr/>
          <a:lstStyle/>
          <a:p>
            <a:fld id="{F0F9587D-7B28-4C86-94C7-8A8BC7F5A67F}" type="datetime1">
              <a:rPr lang="en-US" smtClean="0"/>
              <a:t>4/23/2024</a:t>
            </a:fld>
            <a:endParaRPr lang="en-US"/>
          </a:p>
        </p:txBody>
      </p:sp>
      <p:sp>
        <p:nvSpPr>
          <p:cNvPr id="5" name="Footer Placeholder 4">
            <a:extLst>
              <a:ext uri="{FF2B5EF4-FFF2-40B4-BE49-F238E27FC236}">
                <a16:creationId xmlns="" xmlns:a16="http://schemas.microsoft.com/office/drawing/2014/main" id="{EDD71EA7-6557-44C4-A951-736DCD4C5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4F96E1E-4CF9-4337-993E-AF1F20491D95}"/>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4244356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DCAD4C-AFB9-4425-B8AF-18D66B4636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E163C338-4035-41F9-AFC7-89A057BDDC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180610-DDF8-4C99-84E7-0170A760508B}"/>
              </a:ext>
            </a:extLst>
          </p:cNvPr>
          <p:cNvSpPr>
            <a:spLocks noGrp="1"/>
          </p:cNvSpPr>
          <p:nvPr>
            <p:ph type="dt" sz="half" idx="10"/>
          </p:nvPr>
        </p:nvSpPr>
        <p:spPr/>
        <p:txBody>
          <a:bodyPr/>
          <a:lstStyle/>
          <a:p>
            <a:fld id="{DFB50CEE-5584-4BD8-96C2-CA1FC2A31F68}" type="datetime1">
              <a:rPr lang="en-US" smtClean="0"/>
              <a:t>4/23/2024</a:t>
            </a:fld>
            <a:endParaRPr lang="en-US"/>
          </a:p>
        </p:txBody>
      </p:sp>
      <p:sp>
        <p:nvSpPr>
          <p:cNvPr id="5" name="Footer Placeholder 4">
            <a:extLst>
              <a:ext uri="{FF2B5EF4-FFF2-40B4-BE49-F238E27FC236}">
                <a16:creationId xmlns="" xmlns:a16="http://schemas.microsoft.com/office/drawing/2014/main" id="{C8BAC0E6-9FF4-4E13-8FD8-3DE274774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825E510-4582-4625-A465-2D5F0A6592DE}"/>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1010069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F546A2A-FD21-4B99-9400-2E8884A714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04459670-C28F-4732-826D-BDCAB7F548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F99E4E6-741A-4AF1-8450-4AE8834247C1}"/>
              </a:ext>
            </a:extLst>
          </p:cNvPr>
          <p:cNvSpPr>
            <a:spLocks noGrp="1"/>
          </p:cNvSpPr>
          <p:nvPr>
            <p:ph type="dt" sz="half" idx="10"/>
          </p:nvPr>
        </p:nvSpPr>
        <p:spPr/>
        <p:txBody>
          <a:bodyPr/>
          <a:lstStyle/>
          <a:p>
            <a:fld id="{3FCB0F83-77AD-4054-A754-9853E5E9449E}" type="datetime1">
              <a:rPr lang="en-US" smtClean="0"/>
              <a:t>4/23/2024</a:t>
            </a:fld>
            <a:endParaRPr lang="en-US"/>
          </a:p>
        </p:txBody>
      </p:sp>
      <p:sp>
        <p:nvSpPr>
          <p:cNvPr id="5" name="Footer Placeholder 4">
            <a:extLst>
              <a:ext uri="{FF2B5EF4-FFF2-40B4-BE49-F238E27FC236}">
                <a16:creationId xmlns="" xmlns:a16="http://schemas.microsoft.com/office/drawing/2014/main" id="{69A1B6C7-38C9-464C-8D9F-741440D38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4E0BA34-8E1B-4381-8D5E-99FF8E06E0DE}"/>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195325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F3D2CC-7713-4E05-81DC-18B960EBEE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CEA7CA3-665A-45EF-A2D9-397CCA5E4F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E5891BA-86FB-485B-BB82-1927197B296F}"/>
              </a:ext>
            </a:extLst>
          </p:cNvPr>
          <p:cNvSpPr>
            <a:spLocks noGrp="1"/>
          </p:cNvSpPr>
          <p:nvPr>
            <p:ph type="dt" sz="half" idx="10"/>
          </p:nvPr>
        </p:nvSpPr>
        <p:spPr/>
        <p:txBody>
          <a:bodyPr/>
          <a:lstStyle/>
          <a:p>
            <a:fld id="{AA56C8DF-21E7-4C71-8516-3E78A9628B9C}" type="datetime1">
              <a:rPr lang="en-US" smtClean="0"/>
              <a:t>4/23/2024</a:t>
            </a:fld>
            <a:endParaRPr lang="en-US"/>
          </a:p>
        </p:txBody>
      </p:sp>
      <p:sp>
        <p:nvSpPr>
          <p:cNvPr id="5" name="Footer Placeholder 4">
            <a:extLst>
              <a:ext uri="{FF2B5EF4-FFF2-40B4-BE49-F238E27FC236}">
                <a16:creationId xmlns="" xmlns:a16="http://schemas.microsoft.com/office/drawing/2014/main" id="{319CF47F-5BB5-4654-9455-61B8DF0B8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A398A0B-46CB-4DC4-A365-F959A7313D12}"/>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309456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019BC6-046B-4CF3-AE73-5F64471E67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18DFC3B-D423-4C01-B3C5-F528E47AC9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6FAC4E1-4D50-4D86-BF3A-8E8DAF80CA4D}"/>
              </a:ext>
            </a:extLst>
          </p:cNvPr>
          <p:cNvSpPr>
            <a:spLocks noGrp="1"/>
          </p:cNvSpPr>
          <p:nvPr>
            <p:ph type="dt" sz="half" idx="10"/>
          </p:nvPr>
        </p:nvSpPr>
        <p:spPr/>
        <p:txBody>
          <a:bodyPr/>
          <a:lstStyle/>
          <a:p>
            <a:fld id="{000809EB-1C94-4C8B-8F7A-9F6DCE5FE126}" type="datetime1">
              <a:rPr lang="en-US" smtClean="0"/>
              <a:t>4/23/2024</a:t>
            </a:fld>
            <a:endParaRPr lang="en-US"/>
          </a:p>
        </p:txBody>
      </p:sp>
      <p:sp>
        <p:nvSpPr>
          <p:cNvPr id="5" name="Footer Placeholder 4">
            <a:extLst>
              <a:ext uri="{FF2B5EF4-FFF2-40B4-BE49-F238E27FC236}">
                <a16:creationId xmlns="" xmlns:a16="http://schemas.microsoft.com/office/drawing/2014/main" id="{DA17E6D6-1DC0-4007-801C-1F7F19742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B031FAE-30CB-44AD-A7B0-FB3E1C0D2F29}"/>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309771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86E08A-F16D-46B5-B681-4E6780E06D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F977904-D387-4894-B531-8A6CB00FBB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FAECE9B9-35DE-4BF6-B91D-9E34F6D3E0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AA9067E-4D20-4086-A217-C33F2366E7F1}"/>
              </a:ext>
            </a:extLst>
          </p:cNvPr>
          <p:cNvSpPr>
            <a:spLocks noGrp="1"/>
          </p:cNvSpPr>
          <p:nvPr>
            <p:ph type="dt" sz="half" idx="10"/>
          </p:nvPr>
        </p:nvSpPr>
        <p:spPr/>
        <p:txBody>
          <a:bodyPr/>
          <a:lstStyle/>
          <a:p>
            <a:fld id="{C4A2B6A9-17C9-4F20-BEFB-5B39292D26C4}" type="datetime1">
              <a:rPr lang="en-US" smtClean="0"/>
              <a:t>4/23/2024</a:t>
            </a:fld>
            <a:endParaRPr lang="en-US"/>
          </a:p>
        </p:txBody>
      </p:sp>
      <p:sp>
        <p:nvSpPr>
          <p:cNvPr id="6" name="Footer Placeholder 5">
            <a:extLst>
              <a:ext uri="{FF2B5EF4-FFF2-40B4-BE49-F238E27FC236}">
                <a16:creationId xmlns="" xmlns:a16="http://schemas.microsoft.com/office/drawing/2014/main" id="{C38926CC-D654-4B8B-A9D7-957D1C054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23B9EAD-872F-4029-8FF1-AE6DF905BB90}"/>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130972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136FB9-8840-4DB5-9740-B095A87708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346BE567-A2D7-4784-9600-04CE3D42F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B4DDE825-D2F7-46AE-BB85-AF9166924C7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D8C7BCC-8B04-4ED0-854C-9D57F7B432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8F36BBA3-D3BD-48A0-BC6A-8EACF97A3E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071FAD7F-16E3-49B7-AEF9-342A04D04AAC}"/>
              </a:ext>
            </a:extLst>
          </p:cNvPr>
          <p:cNvSpPr>
            <a:spLocks noGrp="1"/>
          </p:cNvSpPr>
          <p:nvPr>
            <p:ph type="dt" sz="half" idx="10"/>
          </p:nvPr>
        </p:nvSpPr>
        <p:spPr/>
        <p:txBody>
          <a:bodyPr/>
          <a:lstStyle/>
          <a:p>
            <a:fld id="{3C9767E9-359D-476A-9C96-5779EEEDBE02}" type="datetime1">
              <a:rPr lang="en-US" smtClean="0"/>
              <a:t>4/23/2024</a:t>
            </a:fld>
            <a:endParaRPr lang="en-US"/>
          </a:p>
        </p:txBody>
      </p:sp>
      <p:sp>
        <p:nvSpPr>
          <p:cNvPr id="8" name="Footer Placeholder 7">
            <a:extLst>
              <a:ext uri="{FF2B5EF4-FFF2-40B4-BE49-F238E27FC236}">
                <a16:creationId xmlns="" xmlns:a16="http://schemas.microsoft.com/office/drawing/2014/main" id="{6414682A-C7D5-4653-9CFD-2D0B910844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2DD64463-BA8C-4BD7-B535-9723BB7B68E0}"/>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18695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154900-4BD3-4012-8400-F563246372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C5A5D34-31C6-4A14-A2D8-C52771BDD78D}"/>
              </a:ext>
            </a:extLst>
          </p:cNvPr>
          <p:cNvSpPr>
            <a:spLocks noGrp="1"/>
          </p:cNvSpPr>
          <p:nvPr>
            <p:ph type="dt" sz="half" idx="10"/>
          </p:nvPr>
        </p:nvSpPr>
        <p:spPr/>
        <p:txBody>
          <a:bodyPr/>
          <a:lstStyle/>
          <a:p>
            <a:fld id="{C4CDD2B9-D831-4AF5-84ED-6A63B9EB2924}" type="datetime1">
              <a:rPr lang="en-US" smtClean="0"/>
              <a:t>4/23/2024</a:t>
            </a:fld>
            <a:endParaRPr lang="en-US"/>
          </a:p>
        </p:txBody>
      </p:sp>
      <p:sp>
        <p:nvSpPr>
          <p:cNvPr id="4" name="Footer Placeholder 3">
            <a:extLst>
              <a:ext uri="{FF2B5EF4-FFF2-40B4-BE49-F238E27FC236}">
                <a16:creationId xmlns="" xmlns:a16="http://schemas.microsoft.com/office/drawing/2014/main" id="{E66D1822-2729-46E9-A0A8-C7666A0F9A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D0B7A10-43EA-4CD3-8715-F9BDE83FD906}"/>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64427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56AD230-8708-4D23-B917-5D4A3D4779A2}"/>
              </a:ext>
            </a:extLst>
          </p:cNvPr>
          <p:cNvSpPr>
            <a:spLocks noGrp="1"/>
          </p:cNvSpPr>
          <p:nvPr>
            <p:ph type="dt" sz="half" idx="10"/>
          </p:nvPr>
        </p:nvSpPr>
        <p:spPr/>
        <p:txBody>
          <a:bodyPr/>
          <a:lstStyle/>
          <a:p>
            <a:fld id="{FFA6359C-78AC-44D9-BD8C-839405766A78}" type="datetime1">
              <a:rPr lang="en-US" smtClean="0"/>
              <a:t>4/23/2024</a:t>
            </a:fld>
            <a:endParaRPr lang="en-US"/>
          </a:p>
        </p:txBody>
      </p:sp>
      <p:sp>
        <p:nvSpPr>
          <p:cNvPr id="3" name="Footer Placeholder 2">
            <a:extLst>
              <a:ext uri="{FF2B5EF4-FFF2-40B4-BE49-F238E27FC236}">
                <a16:creationId xmlns="" xmlns:a16="http://schemas.microsoft.com/office/drawing/2014/main" id="{97D6230B-8A10-42BB-B720-AD1B542864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80C00DA-389A-4594-A566-356072389B0C}"/>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34195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9A72EA-9E13-46C4-A4CC-76A4A867C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3585650-F0BB-4201-ABC8-7950AEE390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67938DD-2C4F-4859-8F1F-937AD4985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18DB7EE4-CB72-4AD5-82C0-81428BDF9C90}"/>
              </a:ext>
            </a:extLst>
          </p:cNvPr>
          <p:cNvSpPr>
            <a:spLocks noGrp="1"/>
          </p:cNvSpPr>
          <p:nvPr>
            <p:ph type="dt" sz="half" idx="10"/>
          </p:nvPr>
        </p:nvSpPr>
        <p:spPr/>
        <p:txBody>
          <a:bodyPr/>
          <a:lstStyle/>
          <a:p>
            <a:fld id="{055FBFD3-3C18-4700-959B-9FBF3AA482D6}" type="datetime1">
              <a:rPr lang="en-US" smtClean="0"/>
              <a:t>4/23/2024</a:t>
            </a:fld>
            <a:endParaRPr lang="en-US"/>
          </a:p>
        </p:txBody>
      </p:sp>
      <p:sp>
        <p:nvSpPr>
          <p:cNvPr id="6" name="Footer Placeholder 5">
            <a:extLst>
              <a:ext uri="{FF2B5EF4-FFF2-40B4-BE49-F238E27FC236}">
                <a16:creationId xmlns="" xmlns:a16="http://schemas.microsoft.com/office/drawing/2014/main" id="{3ED4A1B8-4259-43AB-8179-1484FB1889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FE3D6C7-9CCD-4052-A95C-41088B195A01}"/>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278902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8EC8A3-DA3C-4F80-8F8C-5072A8180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D029D47B-A430-4816-B0A0-90E428D38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B1A685B-86DA-46FB-8A9D-37C9DE237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01FDF37-29E5-47BF-A367-680030384867}"/>
              </a:ext>
            </a:extLst>
          </p:cNvPr>
          <p:cNvSpPr>
            <a:spLocks noGrp="1"/>
          </p:cNvSpPr>
          <p:nvPr>
            <p:ph type="dt" sz="half" idx="10"/>
          </p:nvPr>
        </p:nvSpPr>
        <p:spPr/>
        <p:txBody>
          <a:bodyPr/>
          <a:lstStyle/>
          <a:p>
            <a:fld id="{61C4B6CA-C548-4BEE-BCFA-EF65D7FF77CF}" type="datetime1">
              <a:rPr lang="en-US" smtClean="0"/>
              <a:t>4/23/2024</a:t>
            </a:fld>
            <a:endParaRPr lang="en-US"/>
          </a:p>
        </p:txBody>
      </p:sp>
      <p:sp>
        <p:nvSpPr>
          <p:cNvPr id="6" name="Footer Placeholder 5">
            <a:extLst>
              <a:ext uri="{FF2B5EF4-FFF2-40B4-BE49-F238E27FC236}">
                <a16:creationId xmlns="" xmlns:a16="http://schemas.microsoft.com/office/drawing/2014/main" id="{742979A8-EA2B-44EF-AF0F-0DDEB9E033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BC232EC-FC14-46A8-A786-6CDC57F36CA9}"/>
              </a:ext>
            </a:extLst>
          </p:cNvPr>
          <p:cNvSpPr>
            <a:spLocks noGrp="1"/>
          </p:cNvSpPr>
          <p:nvPr>
            <p:ph type="sldNum" sz="quarter" idx="12"/>
          </p:nvPr>
        </p:nvSpPr>
        <p:spPr/>
        <p:txBody>
          <a:bodyPr/>
          <a:lstStyle/>
          <a:p>
            <a:fld id="{24AAD21D-DF1D-489D-9109-39A9CFFED8B7}" type="slidenum">
              <a:rPr lang="en-US" smtClean="0"/>
              <a:pPr/>
              <a:t>‹#›</a:t>
            </a:fld>
            <a:endParaRPr lang="en-US"/>
          </a:p>
        </p:txBody>
      </p:sp>
    </p:spTree>
    <p:extLst>
      <p:ext uri="{BB962C8B-B14F-4D97-AF65-F5344CB8AC3E}">
        <p14:creationId xmlns:p14="http://schemas.microsoft.com/office/powerpoint/2010/main" val="312540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B9B5880-FADE-4183-BA0E-0FA2478A41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1EACC9E-BD52-4704-ABDE-BD13178917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45D82E8-B8B2-4940-A6AE-5D550B1607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9756-E97A-43EF-80D5-1F9795B8BE7A}" type="datetime1">
              <a:rPr lang="en-US" smtClean="0"/>
              <a:t>4/23/2024</a:t>
            </a:fld>
            <a:endParaRPr lang="en-US"/>
          </a:p>
        </p:txBody>
      </p:sp>
      <p:sp>
        <p:nvSpPr>
          <p:cNvPr id="5" name="Footer Placeholder 4">
            <a:extLst>
              <a:ext uri="{FF2B5EF4-FFF2-40B4-BE49-F238E27FC236}">
                <a16:creationId xmlns="" xmlns:a16="http://schemas.microsoft.com/office/drawing/2014/main" id="{593ACE21-6079-47A2-8957-867771AFA6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FB209CE-C648-4D6D-B139-2FAE2E1CE1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AD21D-DF1D-489D-9109-39A9CFFED8B7}" type="slidenum">
              <a:rPr lang="en-US" smtClean="0"/>
              <a:pPr/>
              <a:t>‹#›</a:t>
            </a:fld>
            <a:endParaRPr lang="en-US"/>
          </a:p>
        </p:txBody>
      </p:sp>
    </p:spTree>
    <p:extLst>
      <p:ext uri="{BB962C8B-B14F-4D97-AF65-F5344CB8AC3E}">
        <p14:creationId xmlns:p14="http://schemas.microsoft.com/office/powerpoint/2010/main" val="355768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bg1">
              <a:lumMod val="95000"/>
            </a:schemeClr>
          </a:fgClr>
          <a:bgClr>
            <a:schemeClr val="bg1"/>
          </a:bgClr>
        </a:patt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5553" y="914400"/>
            <a:ext cx="348156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7" name="TextBox 116"/>
          <p:cNvSpPr txBox="1"/>
          <p:nvPr/>
        </p:nvSpPr>
        <p:spPr>
          <a:xfrm>
            <a:off x="587807" y="1538266"/>
            <a:ext cx="7987746" cy="1938992"/>
          </a:xfrm>
          <a:prstGeom prst="rect">
            <a:avLst/>
          </a:prstGeom>
          <a:noFill/>
        </p:spPr>
        <p:txBody>
          <a:bodyPr wrap="square" rtlCol="0">
            <a:spAutoFit/>
          </a:bodyPr>
          <a:lstStyle/>
          <a:p>
            <a:pPr algn="ctr"/>
            <a:r>
              <a:rPr lang="en-US" sz="3200" b="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NGHỊ ĐỊNH 117/2020/NĐ-CP</a:t>
            </a:r>
          </a:p>
          <a:p>
            <a:pPr algn="ctr"/>
            <a:r>
              <a:rPr lang="vi-VN" sz="3200" b="1" dirty="0">
                <a:solidFill>
                  <a:schemeClr val="bg2">
                    <a:lumMod val="50000"/>
                  </a:schemeClr>
                </a:solidFill>
                <a:latin typeface="+mj-lt"/>
                <a:ea typeface="Roboto Condensed" panose="02000000000000000000" pitchFamily="2" charset="0"/>
                <a:cs typeface="Calibri" pitchFamily="34" charset="0"/>
              </a:rPr>
              <a:t>Quy định xử phạt vi phạm hành chính </a:t>
            </a:r>
            <a:endParaRPr lang="vi-VN" sz="3200" b="1" dirty="0" smtClean="0">
              <a:solidFill>
                <a:schemeClr val="bg2">
                  <a:lumMod val="50000"/>
                </a:schemeClr>
              </a:solidFill>
              <a:latin typeface="+mj-lt"/>
              <a:ea typeface="Roboto Condensed" panose="02000000000000000000" pitchFamily="2" charset="0"/>
              <a:cs typeface="Calibri" pitchFamily="34" charset="0"/>
            </a:endParaRPr>
          </a:p>
          <a:p>
            <a:pPr algn="ctr"/>
            <a:r>
              <a:rPr lang="vi-VN" sz="3200" b="1" dirty="0" smtClean="0">
                <a:solidFill>
                  <a:schemeClr val="bg2">
                    <a:lumMod val="50000"/>
                  </a:schemeClr>
                </a:solidFill>
                <a:latin typeface="+mj-lt"/>
                <a:ea typeface="Roboto Condensed" panose="02000000000000000000" pitchFamily="2" charset="0"/>
                <a:cs typeface="Calibri" pitchFamily="34" charset="0"/>
              </a:rPr>
              <a:t>trong </a:t>
            </a:r>
            <a:r>
              <a:rPr lang="vi-VN" sz="3200" b="1" dirty="0">
                <a:solidFill>
                  <a:schemeClr val="bg2">
                    <a:lumMod val="50000"/>
                  </a:schemeClr>
                </a:solidFill>
                <a:latin typeface="+mj-lt"/>
                <a:ea typeface="Roboto Condensed" panose="02000000000000000000" pitchFamily="2" charset="0"/>
                <a:cs typeface="Calibri" pitchFamily="34" charset="0"/>
              </a:rPr>
              <a:t>lĩnh vực y </a:t>
            </a:r>
            <a:r>
              <a:rPr lang="vi-VN" sz="3200" b="1" dirty="0" smtClean="0">
                <a:solidFill>
                  <a:schemeClr val="bg2">
                    <a:lumMod val="50000"/>
                  </a:schemeClr>
                </a:solidFill>
                <a:latin typeface="+mj-lt"/>
                <a:ea typeface="Roboto Condensed" panose="02000000000000000000" pitchFamily="2" charset="0"/>
                <a:cs typeface="Calibri" pitchFamily="34" charset="0"/>
              </a:rPr>
              <a:t>tế</a:t>
            </a:r>
            <a:endParaRPr lang="en-US" sz="3200" b="1" dirty="0">
              <a:solidFill>
                <a:schemeClr val="bg2">
                  <a:lumMod val="50000"/>
                </a:schemeClr>
              </a:solidFill>
              <a:latin typeface="+mj-lt"/>
              <a:ea typeface="Roboto Condensed" panose="02000000000000000000" pitchFamily="2" charset="0"/>
              <a:cs typeface="Calibri" pitchFamily="34" charset="0"/>
            </a:endParaRPr>
          </a:p>
          <a:p>
            <a:pPr algn="ctr"/>
            <a:r>
              <a:rPr lang="en-US" sz="2400" b="1" i="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a:t>
            </a:r>
            <a:r>
              <a:rPr lang="en-US" sz="2400" b="1" i="1" dirty="0" err="1" smtClean="0">
                <a:solidFill>
                  <a:schemeClr val="accent1">
                    <a:lumMod val="75000"/>
                  </a:schemeClr>
                </a:solidFill>
                <a:latin typeface="Times New Roman" pitchFamily="18" charset="0"/>
                <a:ea typeface="Roboto Condensed" panose="02000000000000000000" pitchFamily="2" charset="0"/>
                <a:cs typeface="Times New Roman" pitchFamily="18" charset="0"/>
              </a:rPr>
              <a:t>sửa</a:t>
            </a:r>
            <a:r>
              <a:rPr lang="en-US" sz="2400" b="1" i="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 </a:t>
            </a:r>
            <a:r>
              <a:rPr lang="en-US" sz="2400" b="1" i="1" dirty="0" err="1" smtClean="0">
                <a:solidFill>
                  <a:schemeClr val="accent1">
                    <a:lumMod val="75000"/>
                  </a:schemeClr>
                </a:solidFill>
                <a:latin typeface="Times New Roman" pitchFamily="18" charset="0"/>
                <a:ea typeface="Roboto Condensed" panose="02000000000000000000" pitchFamily="2" charset="0"/>
                <a:cs typeface="Times New Roman" pitchFamily="18" charset="0"/>
              </a:rPr>
              <a:t>đổi</a:t>
            </a:r>
            <a:r>
              <a:rPr lang="en-US" sz="2400" b="1" i="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 </a:t>
            </a:r>
            <a:r>
              <a:rPr lang="en-US" sz="2400" b="1" i="1" dirty="0" err="1" smtClean="0">
                <a:solidFill>
                  <a:schemeClr val="accent1">
                    <a:lumMod val="75000"/>
                  </a:schemeClr>
                </a:solidFill>
                <a:latin typeface="Times New Roman" pitchFamily="18" charset="0"/>
                <a:ea typeface="Roboto Condensed" panose="02000000000000000000" pitchFamily="2" charset="0"/>
                <a:cs typeface="Times New Roman" pitchFamily="18" charset="0"/>
              </a:rPr>
              <a:t>bổ</a:t>
            </a:r>
            <a:r>
              <a:rPr lang="en-US" sz="2400" b="1" i="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 sung </a:t>
            </a:r>
            <a:r>
              <a:rPr lang="en-US" sz="2400" b="1" i="1" dirty="0" err="1" smtClean="0">
                <a:solidFill>
                  <a:schemeClr val="accent1">
                    <a:lumMod val="75000"/>
                  </a:schemeClr>
                </a:solidFill>
                <a:latin typeface="Times New Roman" pitchFamily="18" charset="0"/>
                <a:ea typeface="Roboto Condensed" panose="02000000000000000000" pitchFamily="2" charset="0"/>
                <a:cs typeface="Times New Roman" pitchFamily="18" charset="0"/>
              </a:rPr>
              <a:t>bởi</a:t>
            </a:r>
            <a:r>
              <a:rPr lang="en-US" sz="2400" b="1" i="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 </a:t>
            </a:r>
            <a:r>
              <a:rPr lang="en-US" sz="2400" b="1" i="1" dirty="0" err="1" smtClean="0">
                <a:solidFill>
                  <a:schemeClr val="accent1">
                    <a:lumMod val="75000"/>
                  </a:schemeClr>
                </a:solidFill>
                <a:latin typeface="Times New Roman" pitchFamily="18" charset="0"/>
                <a:ea typeface="Roboto Condensed" panose="02000000000000000000" pitchFamily="2" charset="0"/>
                <a:cs typeface="Times New Roman" pitchFamily="18" charset="0"/>
              </a:rPr>
              <a:t>Nghị</a:t>
            </a:r>
            <a:r>
              <a:rPr lang="en-US" sz="2400" b="1" i="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 </a:t>
            </a:r>
            <a:r>
              <a:rPr lang="en-US" sz="2400" b="1" i="1" dirty="0" err="1" smtClean="0">
                <a:solidFill>
                  <a:schemeClr val="accent1">
                    <a:lumMod val="75000"/>
                  </a:schemeClr>
                </a:solidFill>
                <a:latin typeface="Times New Roman" pitchFamily="18" charset="0"/>
                <a:ea typeface="Roboto Condensed" panose="02000000000000000000" pitchFamily="2" charset="0"/>
                <a:cs typeface="Times New Roman" pitchFamily="18" charset="0"/>
              </a:rPr>
              <a:t>định</a:t>
            </a:r>
            <a:r>
              <a:rPr lang="en-US" sz="2400" b="1" i="1" dirty="0" smtClean="0">
                <a:solidFill>
                  <a:schemeClr val="accent1">
                    <a:lumMod val="75000"/>
                  </a:schemeClr>
                </a:solidFill>
                <a:latin typeface="Times New Roman" pitchFamily="18" charset="0"/>
                <a:ea typeface="Roboto Condensed" panose="02000000000000000000" pitchFamily="2" charset="0"/>
                <a:cs typeface="Times New Roman" pitchFamily="18" charset="0"/>
              </a:rPr>
              <a:t> 124/2021/NĐ-CP)</a:t>
            </a:r>
            <a:endParaRPr lang="vi-VN" sz="2400" b="1" i="1" dirty="0">
              <a:solidFill>
                <a:schemeClr val="accent1">
                  <a:lumMod val="75000"/>
                </a:schemeClr>
              </a:solidFill>
              <a:latin typeface="Times New Roman" pitchFamily="18" charset="0"/>
              <a:ea typeface="Roboto Condensed" panose="02000000000000000000" pitchFamily="2" charset="0"/>
              <a:cs typeface="Times New Roman" pitchFamily="18" charset="0"/>
            </a:endParaRPr>
          </a:p>
        </p:txBody>
      </p:sp>
      <p:sp>
        <p:nvSpPr>
          <p:cNvPr id="119" name="Title 1"/>
          <p:cNvSpPr txBox="1">
            <a:spLocks/>
          </p:cNvSpPr>
          <p:nvPr/>
        </p:nvSpPr>
        <p:spPr>
          <a:xfrm>
            <a:off x="5334000" y="5625882"/>
            <a:ext cx="3585451" cy="10668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000" i="1" dirty="0" err="1" smtClean="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Đắk</a:t>
            </a:r>
            <a:r>
              <a:rPr lang="en-US" sz="2000" i="1" dirty="0" smtClean="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 </a:t>
            </a:r>
            <a:r>
              <a:rPr lang="en-US" sz="2000" i="1" dirty="0" err="1" smtClean="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Lắk</a:t>
            </a:r>
            <a:r>
              <a:rPr lang="en-US" sz="2000" i="1" dirty="0" smtClean="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 </a:t>
            </a:r>
            <a:r>
              <a:rPr lang="en-US" sz="2000" i="1" dirty="0" err="1">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tháng</a:t>
            </a:r>
            <a:r>
              <a:rPr lang="en-US" sz="2000" i="1" dirty="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 </a:t>
            </a:r>
            <a:r>
              <a:rPr lang="en-US" sz="2000" i="1" dirty="0" smtClean="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4 </a:t>
            </a:r>
            <a:r>
              <a:rPr lang="en-US" sz="2000" i="1" dirty="0" err="1" smtClean="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năm</a:t>
            </a:r>
            <a:r>
              <a:rPr lang="en-US" sz="2000" i="1" dirty="0" smtClean="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rPr>
              <a:t> 2024</a:t>
            </a:r>
            <a:endParaRPr lang="en-US" sz="2000" i="1" dirty="0">
              <a:solidFill>
                <a:schemeClr val="tx1">
                  <a:lumMod val="75000"/>
                  <a:lumOff val="25000"/>
                </a:schemeClr>
              </a:solidFill>
              <a:latin typeface="Times New Roman" panose="02020603050405020304" pitchFamily="18" charset="0"/>
              <a:ea typeface="Roboto Condensed" panose="02000000000000000000" pitchFamily="2" charset="0"/>
              <a:cs typeface="Times New Roman" panose="02020603050405020304" pitchFamily="18" charset="0"/>
            </a:endParaRPr>
          </a:p>
        </p:txBody>
      </p:sp>
      <p:sp>
        <p:nvSpPr>
          <p:cNvPr id="120" name="Rectangle 119"/>
          <p:cNvSpPr/>
          <p:nvPr/>
        </p:nvSpPr>
        <p:spPr>
          <a:xfrm flipV="1">
            <a:off x="5782407" y="5862736"/>
            <a:ext cx="2688636" cy="45719"/>
          </a:xfrm>
          <a:prstGeom prst="rect">
            <a:avLst/>
          </a:prstGeom>
          <a:solidFill>
            <a:srgbClr val="4480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4480A7"/>
              </a:highlight>
            </a:endParaRPr>
          </a:p>
        </p:txBody>
      </p:sp>
      <p:sp>
        <p:nvSpPr>
          <p:cNvPr id="121" name="TextBox 120"/>
          <p:cNvSpPr txBox="1"/>
          <p:nvPr/>
        </p:nvSpPr>
        <p:spPr>
          <a:xfrm>
            <a:off x="2573726" y="4095833"/>
            <a:ext cx="4015908" cy="461665"/>
          </a:xfrm>
          <a:prstGeom prst="rect">
            <a:avLst/>
          </a:prstGeom>
          <a:noFill/>
        </p:spPr>
        <p:txBody>
          <a:bodyPr wrap="none" rtlCol="0">
            <a:spAutoFit/>
          </a:bodyPr>
          <a:lstStyle/>
          <a:p>
            <a:pPr algn="just"/>
            <a:r>
              <a:rPr lang="en-US" sz="2400" b="1" dirty="0" err="1">
                <a:solidFill>
                  <a:schemeClr val="accent2">
                    <a:lumMod val="75000"/>
                  </a:schemeClr>
                </a:solidFill>
                <a:latin typeface="Times New Roman" panose="02020603050405020304" pitchFamily="18" charset="0"/>
                <a:ea typeface="Roboto" charset="0"/>
                <a:cs typeface="Times New Roman" panose="02020603050405020304" pitchFamily="18" charset="0"/>
              </a:rPr>
              <a:t>Trình</a:t>
            </a:r>
            <a:r>
              <a:rPr lang="en-US" sz="2400" b="1" dirty="0">
                <a:solidFill>
                  <a:schemeClr val="accent2">
                    <a:lumMod val="75000"/>
                  </a:schemeClr>
                </a:solidFill>
                <a:latin typeface="Times New Roman" panose="02020603050405020304" pitchFamily="18" charset="0"/>
                <a:ea typeface="Roboto" charset="0"/>
                <a:cs typeface="Times New Roman" panose="02020603050405020304" pitchFamily="18" charset="0"/>
              </a:rPr>
              <a:t> </a:t>
            </a:r>
            <a:r>
              <a:rPr lang="en-US" sz="2400" b="1" dirty="0" err="1">
                <a:solidFill>
                  <a:schemeClr val="accent2">
                    <a:lumMod val="75000"/>
                  </a:schemeClr>
                </a:solidFill>
                <a:latin typeface="Times New Roman" panose="02020603050405020304" pitchFamily="18" charset="0"/>
                <a:ea typeface="Roboto" charset="0"/>
                <a:cs typeface="Times New Roman" panose="02020603050405020304" pitchFamily="18" charset="0"/>
              </a:rPr>
              <a:t>bày</a:t>
            </a:r>
            <a:r>
              <a:rPr lang="en-US" sz="2400" b="1" dirty="0">
                <a:solidFill>
                  <a:schemeClr val="accent2">
                    <a:lumMod val="75000"/>
                  </a:schemeClr>
                </a:solidFill>
                <a:latin typeface="Times New Roman" panose="02020603050405020304" pitchFamily="18" charset="0"/>
                <a:ea typeface="Roboto" charset="0"/>
                <a:cs typeface="Times New Roman" panose="02020603050405020304" pitchFamily="18" charset="0"/>
              </a:rPr>
              <a:t>: </a:t>
            </a:r>
            <a:r>
              <a:rPr lang="en-US" sz="2400" b="1" dirty="0" err="1" smtClean="0">
                <a:solidFill>
                  <a:schemeClr val="accent2">
                    <a:lumMod val="75000"/>
                  </a:schemeClr>
                </a:solidFill>
                <a:latin typeface="Times New Roman" panose="02020603050405020304" pitchFamily="18" charset="0"/>
                <a:ea typeface="Roboto" charset="0"/>
                <a:cs typeface="Times New Roman" panose="02020603050405020304" pitchFamily="18" charset="0"/>
              </a:rPr>
              <a:t>Thanh</a:t>
            </a:r>
            <a:r>
              <a:rPr lang="en-US" sz="2400" b="1" dirty="0" smtClean="0">
                <a:solidFill>
                  <a:schemeClr val="accent2">
                    <a:lumMod val="75000"/>
                  </a:schemeClr>
                </a:solidFill>
                <a:latin typeface="Times New Roman" panose="02020603050405020304" pitchFamily="18" charset="0"/>
                <a:ea typeface="Roboto" charset="0"/>
                <a:cs typeface="Times New Roman" panose="02020603050405020304" pitchFamily="18" charset="0"/>
              </a:rPr>
              <a:t> </a:t>
            </a:r>
            <a:r>
              <a:rPr lang="en-US" sz="2400" b="1" dirty="0" err="1" smtClean="0">
                <a:solidFill>
                  <a:schemeClr val="accent2">
                    <a:lumMod val="75000"/>
                  </a:schemeClr>
                </a:solidFill>
                <a:latin typeface="Times New Roman" panose="02020603050405020304" pitchFamily="18" charset="0"/>
                <a:ea typeface="Roboto" charset="0"/>
                <a:cs typeface="Times New Roman" panose="02020603050405020304" pitchFamily="18" charset="0"/>
              </a:rPr>
              <a:t>tra</a:t>
            </a:r>
            <a:r>
              <a:rPr lang="en-US" sz="2400" b="1" dirty="0" smtClean="0">
                <a:solidFill>
                  <a:schemeClr val="accent2">
                    <a:lumMod val="75000"/>
                  </a:schemeClr>
                </a:solidFill>
                <a:latin typeface="Times New Roman" panose="02020603050405020304" pitchFamily="18" charset="0"/>
                <a:ea typeface="Roboto" charset="0"/>
                <a:cs typeface="Times New Roman" panose="02020603050405020304" pitchFamily="18" charset="0"/>
              </a:rPr>
              <a:t> </a:t>
            </a:r>
            <a:r>
              <a:rPr lang="en-US" sz="2400" b="1" dirty="0" err="1" smtClean="0">
                <a:solidFill>
                  <a:schemeClr val="accent2">
                    <a:lumMod val="75000"/>
                  </a:schemeClr>
                </a:solidFill>
                <a:latin typeface="Times New Roman" panose="02020603050405020304" pitchFamily="18" charset="0"/>
                <a:ea typeface="Roboto" charset="0"/>
                <a:cs typeface="Times New Roman" panose="02020603050405020304" pitchFamily="18" charset="0"/>
              </a:rPr>
              <a:t>Sở</a:t>
            </a:r>
            <a:r>
              <a:rPr lang="en-US" sz="2400" b="1" dirty="0" smtClean="0">
                <a:solidFill>
                  <a:schemeClr val="accent2">
                    <a:lumMod val="75000"/>
                  </a:schemeClr>
                </a:solidFill>
                <a:latin typeface="Times New Roman" panose="02020603050405020304" pitchFamily="18" charset="0"/>
                <a:ea typeface="Roboto" charset="0"/>
                <a:cs typeface="Times New Roman" panose="02020603050405020304" pitchFamily="18" charset="0"/>
              </a:rPr>
              <a:t> Y </a:t>
            </a:r>
            <a:r>
              <a:rPr lang="en-US" sz="2400" b="1" dirty="0" err="1" smtClean="0">
                <a:solidFill>
                  <a:schemeClr val="accent2">
                    <a:lumMod val="75000"/>
                  </a:schemeClr>
                </a:solidFill>
                <a:latin typeface="Times New Roman" panose="02020603050405020304" pitchFamily="18" charset="0"/>
                <a:ea typeface="Roboto" charset="0"/>
                <a:cs typeface="Times New Roman" panose="02020603050405020304" pitchFamily="18" charset="0"/>
              </a:rPr>
              <a:t>tế</a:t>
            </a:r>
            <a:endParaRPr lang="en-US" sz="2400" b="1" dirty="0">
              <a:solidFill>
                <a:schemeClr val="accent2">
                  <a:lumMod val="75000"/>
                </a:schemeClr>
              </a:solidFill>
              <a:latin typeface="Times New Roman" panose="02020603050405020304" pitchFamily="18" charset="0"/>
              <a:ea typeface="Roboto" charset="0"/>
              <a:cs typeface="Times New Roman" panose="02020603050405020304" pitchFamily="18" charset="0"/>
            </a:endParaRPr>
          </a:p>
        </p:txBody>
      </p:sp>
      <p:sp>
        <p:nvSpPr>
          <p:cNvPr id="122" name="Rectangle 121"/>
          <p:cNvSpPr/>
          <p:nvPr/>
        </p:nvSpPr>
        <p:spPr>
          <a:xfrm>
            <a:off x="466233" y="1599821"/>
            <a:ext cx="121574" cy="1938992"/>
          </a:xfrm>
          <a:prstGeom prst="rect">
            <a:avLst/>
          </a:prstGeom>
          <a:solidFill>
            <a:srgbClr val="F18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a:extLst>
              <a:ext uri="{FF2B5EF4-FFF2-40B4-BE49-F238E27FC236}">
                <a16:creationId xmlns="" xmlns:a16="http://schemas.microsoft.com/office/drawing/2014/main" id="{79C130BB-A557-8A45-A25B-E9447A815A87}"/>
              </a:ext>
            </a:extLst>
          </p:cNvPr>
          <p:cNvSpPr/>
          <p:nvPr/>
        </p:nvSpPr>
        <p:spPr>
          <a:xfrm>
            <a:off x="8821676" y="1431710"/>
            <a:ext cx="3235447" cy="4936703"/>
          </a:xfrm>
          <a:prstGeom prst="parallelogram">
            <a:avLst>
              <a:gd name="adj" fmla="val 26827"/>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24AAD21D-DF1D-489D-9109-39A9CFFED8B7}" type="slidenum">
              <a:rPr lang="en-US" smtClean="0"/>
              <a:pPr/>
              <a:t>1</a:t>
            </a:fld>
            <a:endParaRPr lang="en-US" dirty="0"/>
          </a:p>
        </p:txBody>
      </p:sp>
    </p:spTree>
    <p:extLst>
      <p:ext uri="{BB962C8B-B14F-4D97-AF65-F5344CB8AC3E}">
        <p14:creationId xmlns:p14="http://schemas.microsoft.com/office/powerpoint/2010/main" val="4267727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11508"/>
            <a:ext cx="10879666" cy="4832092"/>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6.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Bán thuốc cho người bệnh dưới mọi hình thức, trừ trường hợp được bán thuốc y học cổ truyền theo quy định của pháp luật;</a:t>
            </a:r>
          </a:p>
          <a:p>
            <a:pPr algn="just"/>
            <a:r>
              <a:rPr lang="vi-VN" sz="2200" dirty="0">
                <a:latin typeface="Times New Roman" pitchFamily="18" charset="0"/>
                <a:cs typeface="Times New Roman" pitchFamily="18" charset="0"/>
              </a:rPr>
              <a:t>b) Đưa, nhận, môi giới hối lộ trong khám bệnh, chữa bệnh</a:t>
            </a:r>
            <a:r>
              <a:rPr lang="vi-VN" sz="2200" dirty="0" smtClean="0">
                <a:latin typeface="Times New Roman" pitchFamily="18" charset="0"/>
                <a:cs typeface="Times New Roman" pitchFamily="18" charset="0"/>
              </a:rPr>
              <a:t>.</a:t>
            </a:r>
          </a:p>
          <a:p>
            <a:pPr algn="just"/>
            <a:r>
              <a:rPr lang="vi-VN" sz="2200" dirty="0">
                <a:solidFill>
                  <a:srgbClr val="FF0000"/>
                </a:solidFill>
                <a:latin typeface="Times New Roman" pitchFamily="18" charset="0"/>
                <a:cs typeface="Times New Roman" pitchFamily="18" charset="0"/>
              </a:rPr>
              <a:t>Khoản </a:t>
            </a:r>
            <a:r>
              <a:rPr lang="vi-VN" sz="2200" dirty="0" smtClean="0">
                <a:solidFill>
                  <a:srgbClr val="FF0000"/>
                </a:solidFill>
                <a:latin typeface="Times New Roman" pitchFamily="18" charset="0"/>
                <a:cs typeface="Times New Roman" pitchFamily="18" charset="0"/>
              </a:rPr>
              <a:t>6 =&gt; XPBS: </a:t>
            </a:r>
            <a:r>
              <a:rPr lang="vi-VN" sz="2200" dirty="0">
                <a:solidFill>
                  <a:srgbClr val="FF0000"/>
                </a:solidFill>
                <a:latin typeface="Times New Roman" pitchFamily="18" charset="0"/>
                <a:cs typeface="Times New Roman" pitchFamily="18" charset="0"/>
              </a:rPr>
              <a:t>Tước quyền sử dụng CCHN khám bệnh, chữa bệnh trong thời hạn từ </a:t>
            </a:r>
            <a:r>
              <a:rPr lang="vi-VN" sz="2200" dirty="0" smtClean="0">
                <a:solidFill>
                  <a:srgbClr val="FF0000"/>
                </a:solidFill>
                <a:latin typeface="Times New Roman" pitchFamily="18" charset="0"/>
                <a:cs typeface="Times New Roman" pitchFamily="18" charset="0"/>
              </a:rPr>
              <a:t>03 tháng </a:t>
            </a:r>
            <a:r>
              <a:rPr lang="vi-VN" sz="2200" dirty="0">
                <a:solidFill>
                  <a:srgbClr val="FF0000"/>
                </a:solidFill>
                <a:latin typeface="Times New Roman" pitchFamily="18" charset="0"/>
                <a:cs typeface="Times New Roman" pitchFamily="18" charset="0"/>
              </a:rPr>
              <a:t>đến </a:t>
            </a:r>
            <a:r>
              <a:rPr lang="vi-VN" sz="2200" dirty="0" smtClean="0">
                <a:solidFill>
                  <a:srgbClr val="FF0000"/>
                </a:solidFill>
                <a:latin typeface="Times New Roman" pitchFamily="18" charset="0"/>
                <a:cs typeface="Times New Roman" pitchFamily="18" charset="0"/>
              </a:rPr>
              <a:t>06 tháng; BPKPHQ (điểm b </a:t>
            </a:r>
            <a:r>
              <a:rPr lang="vi-VN" sz="2200" dirty="0">
                <a:solidFill>
                  <a:srgbClr val="FF0000"/>
                </a:solidFill>
                <a:latin typeface="Times New Roman" pitchFamily="18" charset="0"/>
                <a:cs typeface="Times New Roman" pitchFamily="18" charset="0"/>
              </a:rPr>
              <a:t>khoản </a:t>
            </a:r>
            <a:r>
              <a:rPr lang="vi-VN" sz="2200" dirty="0" smtClean="0">
                <a:solidFill>
                  <a:srgbClr val="FF0000"/>
                </a:solidFill>
                <a:latin typeface="Times New Roman" pitchFamily="18" charset="0"/>
                <a:cs typeface="Times New Roman" pitchFamily="18" charset="0"/>
              </a:rPr>
              <a:t>6): </a:t>
            </a:r>
            <a:r>
              <a:rPr lang="vi-VN" sz="2200" dirty="0">
                <a:solidFill>
                  <a:srgbClr val="FF0000"/>
                </a:solidFill>
                <a:latin typeface="Times New Roman" pitchFamily="18" charset="0"/>
                <a:cs typeface="Times New Roman" pitchFamily="18" charset="0"/>
              </a:rPr>
              <a:t>Buộc nộp lại số lợi bất hợp </a:t>
            </a:r>
            <a:r>
              <a:rPr lang="vi-VN" sz="2200" dirty="0" smtClean="0">
                <a:solidFill>
                  <a:srgbClr val="FF0000"/>
                </a:solidFill>
                <a:latin typeface="Times New Roman" pitchFamily="18" charset="0"/>
                <a:cs typeface="Times New Roman" pitchFamily="18" charset="0"/>
              </a:rPr>
              <a:t>pháp có </a:t>
            </a:r>
            <a:r>
              <a:rPr lang="vi-VN" sz="2200" dirty="0">
                <a:solidFill>
                  <a:srgbClr val="FF0000"/>
                </a:solidFill>
                <a:latin typeface="Times New Roman" pitchFamily="18" charset="0"/>
                <a:cs typeface="Times New Roman" pitchFamily="18" charset="0"/>
              </a:rPr>
              <a:t>được do thực hiện hành vi vi </a:t>
            </a:r>
            <a:r>
              <a:rPr lang="vi-VN" sz="2200" dirty="0" smtClean="0">
                <a:solidFill>
                  <a:srgbClr val="FF0000"/>
                </a:solidFill>
                <a:latin typeface="Times New Roman" pitchFamily="18" charset="0"/>
                <a:cs typeface="Times New Roman" pitchFamily="18" charset="0"/>
              </a:rPr>
              <a:t>phạm.</a:t>
            </a:r>
            <a:endParaRPr lang="vi-VN" sz="2200" dirty="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7</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một trong các hành vi sau đây:</a:t>
            </a:r>
          </a:p>
          <a:p>
            <a:pPr marL="457200" indent="-457200" algn="just">
              <a:buAutoNum type="alphaLcParenR"/>
            </a:pPr>
            <a:r>
              <a:rPr lang="vi-VN" sz="2200" dirty="0" smtClean="0">
                <a:latin typeface="Times New Roman" pitchFamily="18" charset="0"/>
                <a:cs typeface="Times New Roman" pitchFamily="18" charset="0"/>
              </a:rPr>
              <a:t>Khám </a:t>
            </a:r>
            <a:r>
              <a:rPr lang="vi-VN" sz="2200" dirty="0">
                <a:latin typeface="Times New Roman" pitchFamily="18" charset="0"/>
                <a:cs typeface="Times New Roman" pitchFamily="18" charset="0"/>
              </a:rPr>
              <a:t>bệnh, chữa bệnh khi chưa được cấp chứng chỉ hành nghề khám bệnh, chữa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a:t>
            </a:r>
            <a:endParaRPr lang="vi-VN" sz="2200" dirty="0" smtClean="0">
              <a:solidFill>
                <a:srgbClr val="FF0000"/>
              </a:solidFill>
              <a:latin typeface="Times New Roman" pitchFamily="18" charset="0"/>
              <a:cs typeface="Times New Roman" pitchFamily="18" charset="0"/>
            </a:endParaRPr>
          </a:p>
          <a:p>
            <a:pPr algn="just"/>
            <a:r>
              <a:rPr lang="vi-VN" sz="2200" dirty="0" smtClean="0">
                <a:solidFill>
                  <a:srgbClr val="FF0000"/>
                </a:solidFill>
                <a:latin typeface="Times New Roman" pitchFamily="18" charset="0"/>
                <a:cs typeface="Times New Roman" pitchFamily="18" charset="0"/>
              </a:rPr>
              <a:t>=&gt; BPKPHQ</a:t>
            </a:r>
            <a:r>
              <a:rPr lang="vi-VN" sz="2200" dirty="0">
                <a:solidFill>
                  <a:srgbClr val="FF0000"/>
                </a:solidFill>
                <a:latin typeface="Times New Roman" pitchFamily="18" charset="0"/>
                <a:cs typeface="Times New Roman" pitchFamily="18" charset="0"/>
              </a:rPr>
              <a:t>: Buộc nộp lại số lợi bất hợp </a:t>
            </a:r>
            <a:r>
              <a:rPr lang="vi-VN" sz="2200" dirty="0" smtClean="0">
                <a:solidFill>
                  <a:srgbClr val="FF0000"/>
                </a:solidFill>
                <a:latin typeface="Times New Roman" pitchFamily="18" charset="0"/>
                <a:cs typeface="Times New Roman" pitchFamily="18" charset="0"/>
              </a:rPr>
              <a:t>pháp có </a:t>
            </a:r>
            <a:r>
              <a:rPr lang="vi-VN" sz="2200" dirty="0">
                <a:solidFill>
                  <a:srgbClr val="FF0000"/>
                </a:solidFill>
                <a:latin typeface="Times New Roman" pitchFamily="18" charset="0"/>
                <a:cs typeface="Times New Roman" pitchFamily="18" charset="0"/>
              </a:rPr>
              <a:t>được do thực hiện hành vi vi phạm .</a:t>
            </a:r>
            <a:endParaRPr lang="vi-VN" sz="2200" dirty="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b</a:t>
            </a:r>
            <a:r>
              <a:rPr lang="vi-VN" sz="2200" dirty="0">
                <a:latin typeface="Times New Roman" pitchFamily="18" charset="0"/>
                <a:cs typeface="Times New Roman" pitchFamily="18" charset="0"/>
              </a:rPr>
              <a:t>) Khám bệnh, chữa bệnh khi đang trong thời gian bị thu hồi chứng chỉ hành nghề hoặc bị đình chỉ hành nghề khám bệnh, chữa bệnh</a:t>
            </a:r>
            <a:r>
              <a:rPr lang="vi-VN" sz="2200" dirty="0" smtClean="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=&gt; </a:t>
            </a:r>
            <a:r>
              <a:rPr lang="vi-VN" sz="2200" dirty="0" smtClean="0">
                <a:solidFill>
                  <a:srgbClr val="FF0000"/>
                </a:solidFill>
                <a:latin typeface="Times New Roman" pitchFamily="18" charset="0"/>
                <a:cs typeface="Times New Roman" pitchFamily="18" charset="0"/>
              </a:rPr>
              <a:t>XPBS</a:t>
            </a:r>
            <a:r>
              <a:rPr lang="vi-VN" sz="2200" dirty="0">
                <a:solidFill>
                  <a:srgbClr val="FF0000"/>
                </a:solidFill>
                <a:latin typeface="Times New Roman" pitchFamily="18" charset="0"/>
                <a:cs typeface="Times New Roman" pitchFamily="18" charset="0"/>
              </a:rPr>
              <a:t>: Tước quyền sử dụng CCHN khám bệnh, chữa bệnh trong thời hạn từ </a:t>
            </a:r>
            <a:r>
              <a:rPr lang="vi-VN" sz="2200" dirty="0" smtClean="0">
                <a:solidFill>
                  <a:srgbClr val="FF0000"/>
                </a:solidFill>
                <a:latin typeface="Times New Roman" pitchFamily="18" charset="0"/>
                <a:cs typeface="Times New Roman" pitchFamily="18" charset="0"/>
              </a:rPr>
              <a:t>22 tháng </a:t>
            </a:r>
            <a:r>
              <a:rPr lang="vi-VN" sz="2200" dirty="0">
                <a:solidFill>
                  <a:srgbClr val="FF0000"/>
                </a:solidFill>
                <a:latin typeface="Times New Roman" pitchFamily="18" charset="0"/>
                <a:cs typeface="Times New Roman" pitchFamily="18" charset="0"/>
              </a:rPr>
              <a:t>đến </a:t>
            </a:r>
            <a:r>
              <a:rPr lang="vi-VN" sz="2200" dirty="0" smtClean="0">
                <a:solidFill>
                  <a:srgbClr val="FF0000"/>
                </a:solidFill>
                <a:latin typeface="Times New Roman" pitchFamily="18" charset="0"/>
                <a:cs typeface="Times New Roman" pitchFamily="18" charset="0"/>
              </a:rPr>
              <a:t>24 </a:t>
            </a:r>
            <a:r>
              <a:rPr lang="vi-VN" sz="2200" dirty="0">
                <a:solidFill>
                  <a:srgbClr val="FF0000"/>
                </a:solidFill>
                <a:latin typeface="Times New Roman" pitchFamily="18" charset="0"/>
                <a:cs typeface="Times New Roman" pitchFamily="18" charset="0"/>
              </a:rPr>
              <a:t>tháng; </a:t>
            </a:r>
            <a:r>
              <a:rPr lang="vi-VN" sz="2200" dirty="0" smtClean="0">
                <a:solidFill>
                  <a:srgbClr val="FF0000"/>
                </a:solidFill>
                <a:latin typeface="Times New Roman" pitchFamily="18" charset="0"/>
                <a:cs typeface="Times New Roman" pitchFamily="18" charset="0"/>
              </a:rPr>
              <a:t>BPKPHQ: </a:t>
            </a:r>
            <a:r>
              <a:rPr lang="vi-VN" sz="2200" dirty="0">
                <a:solidFill>
                  <a:srgbClr val="FF0000"/>
                </a:solidFill>
                <a:latin typeface="Times New Roman" pitchFamily="18" charset="0"/>
                <a:cs typeface="Times New Roman" pitchFamily="18" charset="0"/>
              </a:rPr>
              <a:t>Buộc nộp lại số lợi bất hợp phápcó được do thực hiện hành vi vi </a:t>
            </a:r>
            <a:r>
              <a:rPr lang="vi-VN" sz="2200" dirty="0" smtClean="0">
                <a:solidFill>
                  <a:srgbClr val="FF0000"/>
                </a:solidFill>
                <a:latin typeface="Times New Roman" pitchFamily="18" charset="0"/>
                <a:cs typeface="Times New Roman" pitchFamily="18" charset="0"/>
              </a:rPr>
              <a:t>phạm.</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10</a:t>
            </a:fld>
            <a:endParaRPr lang="en-US"/>
          </a:p>
        </p:txBody>
      </p:sp>
    </p:spTree>
    <p:extLst>
      <p:ext uri="{BB962C8B-B14F-4D97-AF65-F5344CB8AC3E}">
        <p14:creationId xmlns:p14="http://schemas.microsoft.com/office/powerpoint/2010/main" val="397482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11508"/>
            <a:ext cx="10879666" cy="4832092"/>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7</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c</a:t>
            </a:r>
            <a:r>
              <a:rPr lang="vi-VN" sz="2200" dirty="0">
                <a:latin typeface="Times New Roman" pitchFamily="18" charset="0"/>
                <a:cs typeface="Times New Roman" pitchFamily="18" charset="0"/>
              </a:rPr>
              <a:t>) Khám bệnh, chữa bệnh vượt quá phạm vi hoạt động chuyên môn được ghi trong chứng chỉ hành nghề khám bệnh, chữa bệnh, trừ trường hợp cấp cứu và trường hợp thực hiện thêm các kỹ thuật chuyên môn đã được cho phép theo quy định của pháp luật</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CCHN khám bệnh, chữa bệnh trong thời hạn từ 22 tháng đến 24 tháng; BPKPHQ: Buộc nộp lại số lợi bất hợp pháp có được do thực hiện hành vi vi </a:t>
            </a:r>
            <a:r>
              <a:rPr lang="vi-VN" sz="2200" dirty="0" smtClean="0">
                <a:solidFill>
                  <a:srgbClr val="FF0000"/>
                </a:solidFill>
                <a:latin typeface="Times New Roman" pitchFamily="18" charset="0"/>
                <a:cs typeface="Times New Roman" pitchFamily="18" charset="0"/>
              </a:rPr>
              <a:t>phạm.</a:t>
            </a:r>
          </a:p>
          <a:p>
            <a:pPr algn="just"/>
            <a:r>
              <a:rPr lang="vi-VN" sz="2200" dirty="0">
                <a:latin typeface="Times New Roman" pitchFamily="18" charset="0"/>
                <a:cs typeface="Times New Roman" pitchFamily="18" charset="0"/>
              </a:rPr>
              <a:t>d) Thuê, mượn chứng chỉ hành nghề khám bệnh, chữa bệnh để hành nghề;</a:t>
            </a:r>
            <a:r>
              <a:rPr lang="vi-VN" sz="2200" dirty="0">
                <a:solidFill>
                  <a:srgbClr val="FF0000"/>
                </a:solidFill>
                <a:latin typeface="Times New Roman" pitchFamily="18" charset="0"/>
                <a:cs typeface="Times New Roman" pitchFamily="18" charset="0"/>
              </a:rPr>
              <a:t> =&gt; XPBS: Tước quyền sử dụng CCHN khám bệnh, chữa bệnh trong thời hạn từ 22 tháng đến 24 tháng; BPKPHQ: Buộc nộp lại số lợi bất hợp pháp có được do thực hiện hành vi vi phạm &amp; Buộc nộp lại chứng chỉ hành nghề khám bệnh, chữa </a:t>
            </a:r>
            <a:r>
              <a:rPr lang="vi-VN" sz="2200" dirty="0" smtClean="0">
                <a:solidFill>
                  <a:srgbClr val="FF0000"/>
                </a:solidFill>
                <a:latin typeface="Times New Roman" pitchFamily="18" charset="0"/>
                <a:cs typeface="Times New Roman" pitchFamily="18" charset="0"/>
              </a:rPr>
              <a:t>bệnh</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đ) Cho người khác thuê, mượn chứng chỉ hành nghề khám bệnh, chữa bệnh;</a:t>
            </a:r>
            <a:r>
              <a:rPr lang="vi-VN" sz="2200" dirty="0">
                <a:solidFill>
                  <a:srgbClr val="FF0000"/>
                </a:solidFill>
                <a:latin typeface="Times New Roman" pitchFamily="18" charset="0"/>
                <a:cs typeface="Times New Roman" pitchFamily="18" charset="0"/>
              </a:rPr>
              <a:t> =&gt; XPBS: Tước quyền sử dụng CCHN khám bệnh, chữa bệnh trong thời hạn từ 22 tháng đến 24 tháng; BPKPHQ: Buộc nộp lại số lợi bất hợp pháp có được do thực hiện hành vi vi phạm &amp; Buộc nộp lại chứng chỉ hành nghề khám bệnh, chữa </a:t>
            </a:r>
            <a:r>
              <a:rPr lang="vi-VN" sz="2200" dirty="0" smtClean="0">
                <a:solidFill>
                  <a:srgbClr val="FF0000"/>
                </a:solidFill>
                <a:latin typeface="Times New Roman" pitchFamily="18" charset="0"/>
                <a:cs typeface="Times New Roman" pitchFamily="18" charset="0"/>
              </a:rPr>
              <a:t>bệnh</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11</a:t>
            </a:fld>
            <a:endParaRPr lang="en-US"/>
          </a:p>
        </p:txBody>
      </p:sp>
    </p:spTree>
    <p:extLst>
      <p:ext uri="{BB962C8B-B14F-4D97-AF65-F5344CB8AC3E}">
        <p14:creationId xmlns:p14="http://schemas.microsoft.com/office/powerpoint/2010/main" val="3311894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43000"/>
            <a:ext cx="10879666" cy="2800767"/>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7</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e</a:t>
            </a:r>
            <a:r>
              <a:rPr lang="vi-VN" sz="2200" dirty="0">
                <a:latin typeface="Times New Roman" pitchFamily="18" charset="0"/>
                <a:cs typeface="Times New Roman" pitchFamily="18" charset="0"/>
              </a:rPr>
              <a:t>) Không kịp thời sơ cứu, cấp cứu, điều trị cho người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CCHN khám bệnh, chữa bệnh trong thời hạn từ </a:t>
            </a:r>
            <a:r>
              <a:rPr lang="vi-VN" sz="2200" dirty="0" smtClean="0">
                <a:solidFill>
                  <a:srgbClr val="FF0000"/>
                </a:solidFill>
                <a:latin typeface="Times New Roman" pitchFamily="18" charset="0"/>
                <a:cs typeface="Times New Roman" pitchFamily="18" charset="0"/>
              </a:rPr>
              <a:t>06 tháng </a:t>
            </a:r>
            <a:r>
              <a:rPr lang="vi-VN" sz="2200" dirty="0">
                <a:solidFill>
                  <a:srgbClr val="FF0000"/>
                </a:solidFill>
                <a:latin typeface="Times New Roman" pitchFamily="18" charset="0"/>
                <a:cs typeface="Times New Roman" pitchFamily="18" charset="0"/>
              </a:rPr>
              <a:t>đến </a:t>
            </a:r>
            <a:r>
              <a:rPr lang="vi-VN" sz="2200" dirty="0" smtClean="0">
                <a:solidFill>
                  <a:srgbClr val="FF0000"/>
                </a:solidFill>
                <a:latin typeface="Times New Roman" pitchFamily="18" charset="0"/>
                <a:cs typeface="Times New Roman" pitchFamily="18" charset="0"/>
              </a:rPr>
              <a:t>09 tháng</a:t>
            </a:r>
            <a:r>
              <a:rPr lang="vi-VN" sz="2200" dirty="0">
                <a:solidFill>
                  <a:srgbClr val="FF0000"/>
                </a:solidFill>
                <a:latin typeface="Times New Roman" pitchFamily="18" charset="0"/>
                <a:cs typeface="Times New Roman" pitchFamily="18" charset="0"/>
              </a:rPr>
              <a:t>.</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g) Từ chối khám bệnh, chữa bệnh cho người bệnh, trừ trường hợp được quyền từ chối khám bệnh, chữa bệnh theo quy định của pháp luật</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CCHN khám bệnh, chữa bệnh trong thời hạn từ </a:t>
            </a:r>
            <a:r>
              <a:rPr lang="vi-VN" sz="2200" dirty="0" smtClean="0">
                <a:solidFill>
                  <a:srgbClr val="FF0000"/>
                </a:solidFill>
                <a:latin typeface="Times New Roman" pitchFamily="18" charset="0"/>
                <a:cs typeface="Times New Roman" pitchFamily="18" charset="0"/>
              </a:rPr>
              <a:t>06 tháng </a:t>
            </a:r>
            <a:r>
              <a:rPr lang="vi-VN" sz="2200" dirty="0">
                <a:solidFill>
                  <a:srgbClr val="FF0000"/>
                </a:solidFill>
                <a:latin typeface="Times New Roman" pitchFamily="18" charset="0"/>
                <a:cs typeface="Times New Roman" pitchFamily="18" charset="0"/>
              </a:rPr>
              <a:t>đến </a:t>
            </a:r>
            <a:r>
              <a:rPr lang="vi-VN" sz="2200" dirty="0" smtClean="0">
                <a:solidFill>
                  <a:srgbClr val="FF0000"/>
                </a:solidFill>
                <a:latin typeface="Times New Roman" pitchFamily="18" charset="0"/>
                <a:cs typeface="Times New Roman" pitchFamily="18" charset="0"/>
              </a:rPr>
              <a:t>09 tháng.</a:t>
            </a:r>
          </a:p>
          <a:p>
            <a:pPr algn="just"/>
            <a:r>
              <a:rPr lang="vi-VN" sz="2200" dirty="0">
                <a:solidFill>
                  <a:srgbClr val="FF0000"/>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Khoản 7 =&gt; XPBS: Người </a:t>
            </a:r>
            <a:r>
              <a:rPr lang="vi-VN" sz="2200" dirty="0">
                <a:solidFill>
                  <a:srgbClr val="FF0000"/>
                </a:solidFill>
                <a:latin typeface="Times New Roman" pitchFamily="18" charset="0"/>
                <a:cs typeface="Times New Roman" pitchFamily="18" charset="0"/>
              </a:rPr>
              <a:t>nước ngoài tái phạm hành vi quy định tại </a:t>
            </a:r>
            <a:r>
              <a:rPr lang="vi-VN" sz="2200" dirty="0" smtClean="0">
                <a:solidFill>
                  <a:srgbClr val="FF0000"/>
                </a:solidFill>
                <a:latin typeface="Times New Roman" pitchFamily="18" charset="0"/>
                <a:cs typeface="Times New Roman" pitchFamily="18" charset="0"/>
              </a:rPr>
              <a:t>khoản 7 bị </a:t>
            </a:r>
            <a:r>
              <a:rPr lang="vi-VN" sz="2200" dirty="0">
                <a:solidFill>
                  <a:srgbClr val="FF0000"/>
                </a:solidFill>
                <a:latin typeface="Times New Roman" pitchFamily="18" charset="0"/>
                <a:cs typeface="Times New Roman" pitchFamily="18" charset="0"/>
              </a:rPr>
              <a:t>áp dụng hình thức xử phạt trục xuất</a:t>
            </a:r>
            <a:r>
              <a:rPr lang="vi-VN" sz="2200" dirty="0" smtClean="0">
                <a:solidFill>
                  <a:srgbClr val="FF0000"/>
                </a:solidFill>
                <a:latin typeface="Times New Roman" pitchFamily="18" charset="0"/>
                <a:cs typeface="Times New Roman" pitchFamily="18" charset="0"/>
              </a:rPr>
              <a:t>. </a:t>
            </a:r>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12</a:t>
            </a:fld>
            <a:endParaRPr lang="en-US"/>
          </a:p>
        </p:txBody>
      </p:sp>
    </p:spTree>
    <p:extLst>
      <p:ext uri="{BB962C8B-B14F-4D97-AF65-F5344CB8AC3E}">
        <p14:creationId xmlns:p14="http://schemas.microsoft.com/office/powerpoint/2010/main" val="3687950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p:cNvSpPr>
          <p:nvPr/>
        </p:nvSpPr>
        <p:spPr bwMode="auto">
          <a:xfrm>
            <a:off x="457200" y="388924"/>
            <a:ext cx="1173480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endParaRPr lang="vi-VN" sz="2400" b="1" dirty="0">
              <a:solidFill>
                <a:schemeClr val="tx1">
                  <a:lumMod val="75000"/>
                  <a:lumOff val="25000"/>
                </a:schemeClr>
              </a:solidFill>
              <a:latin typeface="Cambria" panose="02040503050406030204" pitchFamily="18" charset="0"/>
              <a:cs typeface="Lato" panose="020F0502020204030203" pitchFamily="34" charset="0"/>
            </a:endParaRPr>
          </a:p>
        </p:txBody>
      </p:sp>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6186309"/>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Hoạt động không có biển hiệu hoặc có biển hiệu không có đủ các thông tin cơ bản theo quy định của pháp luật;</a:t>
            </a:r>
          </a:p>
          <a:p>
            <a:pPr algn="just"/>
            <a:r>
              <a:rPr lang="vi-VN" sz="2200" dirty="0">
                <a:latin typeface="Times New Roman" pitchFamily="18" charset="0"/>
                <a:cs typeface="Times New Roman" pitchFamily="18" charset="0"/>
              </a:rPr>
              <a:t>b) Không niêm yết hoặc niêm yết không đầy đủ giá dịch vụ khám bệnh, chữa bệnh;</a:t>
            </a:r>
          </a:p>
          <a:p>
            <a:pPr algn="just"/>
            <a:r>
              <a:rPr lang="vi-VN" sz="2200" dirty="0">
                <a:latin typeface="Times New Roman" pitchFamily="18" charset="0"/>
                <a:cs typeface="Times New Roman" pitchFamily="18" charset="0"/>
              </a:rPr>
              <a:t>c) Ghi tên các khoa, phòng trong cơ sở khám bệnh, chữa bệnh không đúng với hồ sơ giấy phép hoạt động khám bệnh, chữa bệnh đã được cơ quan có thẩm quyền cấp.</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báo cáo cơ quan cấp giấy phép hoạt động khám bệnh, chữa bệnh trong trường hợp thay đổi người chịu trách nhiệm chuyên môn kỹ thuật của cơ sở khám bệnh, chữa bệnh;</a:t>
            </a:r>
          </a:p>
          <a:p>
            <a:pPr algn="just"/>
            <a:r>
              <a:rPr lang="vi-VN" sz="2200" dirty="0">
                <a:latin typeface="Times New Roman" pitchFamily="18" charset="0"/>
                <a:cs typeface="Times New Roman" pitchFamily="18" charset="0"/>
              </a:rPr>
              <a:t>b) Không báo cáo cơ quan nhà nước có thẩm quyền trong trường hợp thay đổi người hành nghề theo quy định của pháp luật;</a:t>
            </a:r>
          </a:p>
          <a:p>
            <a:pPr algn="just"/>
            <a:r>
              <a:rPr lang="vi-VN" sz="2200" dirty="0">
                <a:latin typeface="Times New Roman" pitchFamily="18" charset="0"/>
                <a:cs typeface="Times New Roman" pitchFamily="18" charset="0"/>
              </a:rPr>
              <a:t>c</a:t>
            </a:r>
            <a:r>
              <a:rPr lang="vi-VN" sz="2200" dirty="0" smtClean="0">
                <a:latin typeface="Times New Roman" pitchFamily="18" charset="0"/>
                <a:cs typeface="Times New Roman" pitchFamily="18" charset="0"/>
              </a:rPr>
              <a:t>) d</a:t>
            </a:r>
            <a:r>
              <a:rPr lang="vi-VN" sz="2200" dirty="0">
                <a:latin typeface="Times New Roman" pitchFamily="18" charset="0"/>
                <a:cs typeface="Times New Roman" pitchFamily="18" charset="0"/>
              </a:rPr>
              <a:t>) </a:t>
            </a:r>
            <a:r>
              <a:rPr lang="vi-VN" sz="2200" dirty="0" smtClean="0">
                <a:latin typeface="Times New Roman" pitchFamily="18" charset="0"/>
                <a:cs typeface="Times New Roman" pitchFamily="18" charset="0"/>
              </a:rPr>
              <a:t>(</a:t>
            </a:r>
            <a:r>
              <a:rPr lang="vi-VN" sz="2200" dirty="0">
                <a:latin typeface="Times New Roman" pitchFamily="18" charset="0"/>
                <a:cs typeface="Times New Roman" pitchFamily="18" charset="0"/>
              </a:rPr>
              <a:t>được bãi bỏ);</a:t>
            </a:r>
          </a:p>
          <a:p>
            <a:pPr algn="just"/>
            <a:r>
              <a:rPr lang="vi-VN" sz="2200" dirty="0" smtClean="0">
                <a:latin typeface="Times New Roman" pitchFamily="18" charset="0"/>
                <a:cs typeface="Times New Roman" pitchFamily="18" charset="0"/>
              </a:rPr>
              <a:t>đ</a:t>
            </a:r>
            <a:r>
              <a:rPr lang="vi-VN" sz="2200" dirty="0">
                <a:latin typeface="Times New Roman" pitchFamily="18" charset="0"/>
                <a:cs typeface="Times New Roman" pitchFamily="18" charset="0"/>
              </a:rPr>
              <a:t>) Không bảo đảm một trong các điều kiện sau khi đã được cấp giấy phép hoạt động khám bệnh, chữa bệnh đối với cơ sở khám bệnh, chữa bệnh hoặc sau khi đã thông báo với cơ quan nhà nước có thẩm quyền đối với các cơ sở dịch vụ y tế khác, trừ hình thức tổ chức là phòng khám đa khoa và bệnh viện. </a:t>
            </a:r>
            <a:r>
              <a:rPr lang="vi-VN" sz="2200" dirty="0" smtClean="0">
                <a:solidFill>
                  <a:srgbClr val="FF0000"/>
                </a:solidFill>
                <a:latin typeface="Times New Roman" pitchFamily="18" charset="0"/>
                <a:cs typeface="Times New Roman" pitchFamily="18" charset="0"/>
              </a:rPr>
              <a:t>=&gt; XPBS: Tước </a:t>
            </a:r>
            <a:r>
              <a:rPr lang="vi-VN" sz="2200" dirty="0">
                <a:solidFill>
                  <a:srgbClr val="FF0000"/>
                </a:solidFill>
                <a:latin typeface="Times New Roman" pitchFamily="18" charset="0"/>
                <a:cs typeface="Times New Roman" pitchFamily="18" charset="0"/>
              </a:rPr>
              <a:t>quyền sử dụng </a:t>
            </a:r>
            <a:r>
              <a:rPr lang="vi-VN" sz="2200" dirty="0" smtClean="0">
                <a:solidFill>
                  <a:srgbClr val="FF0000"/>
                </a:solidFill>
                <a:latin typeface="Times New Roman" pitchFamily="18" charset="0"/>
                <a:cs typeface="Times New Roman" pitchFamily="18" charset="0"/>
              </a:rPr>
              <a:t>GPHĐ khám </a:t>
            </a:r>
            <a:r>
              <a:rPr lang="vi-VN" sz="2200" dirty="0">
                <a:solidFill>
                  <a:srgbClr val="FF0000"/>
                </a:solidFill>
                <a:latin typeface="Times New Roman" pitchFamily="18" charset="0"/>
                <a:cs typeface="Times New Roman" pitchFamily="18" charset="0"/>
              </a:rPr>
              <a:t>bệnh, chữa bệnh trong thời hạn từ 02 tháng đến 04 tháng</a:t>
            </a:r>
          </a:p>
          <a:p>
            <a:pPr algn="just"/>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39. Vi phạm quy định về điều kiện hoạt động và sử dụng giấy phép hoạt động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13</a:t>
            </a:fld>
            <a:endParaRPr lang="en-US"/>
          </a:p>
        </p:txBody>
      </p:sp>
    </p:spTree>
    <p:extLst>
      <p:ext uri="{BB962C8B-B14F-4D97-AF65-F5344CB8AC3E}">
        <p14:creationId xmlns:p14="http://schemas.microsoft.com/office/powerpoint/2010/main" val="1048445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154984"/>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2a.19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Thu giá dịch vụ khám bệnh, chữa bệnh cao hơn giá đã niêm yết;</a:t>
            </a:r>
          </a:p>
          <a:p>
            <a:pPr algn="just"/>
            <a:r>
              <a:rPr lang="vi-VN" sz="2200" dirty="0">
                <a:latin typeface="Times New Roman" pitchFamily="18" charset="0"/>
                <a:cs typeface="Times New Roman" pitchFamily="18" charset="0"/>
              </a:rPr>
              <a:t>b) Thu cao hơn chi phí khám bệnh, chữa bệnh đã được bảo hiểm y tế thanh toán, trừ trường hợp khoản thu chênh lệch do sử dụng dịch vụ theo yêu cầu, do vượt quá phạm vi thanh toán của bảo hiểm y tế.</a:t>
            </a:r>
          </a:p>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Cố ý tổ chức chữa bệnh bắt buộc đối với người không thuộc diện chữa bệnh bắt buộc; </a:t>
            </a:r>
            <a:r>
              <a:rPr lang="vi-VN" sz="2200" dirty="0">
                <a:solidFill>
                  <a:srgbClr val="FF0000"/>
                </a:solidFill>
                <a:latin typeface="Times New Roman" pitchFamily="18" charset="0"/>
                <a:cs typeface="Times New Roman" pitchFamily="18" charset="0"/>
              </a:rPr>
              <a:t>=&gt; XPBS: </a:t>
            </a:r>
            <a:r>
              <a:rPr lang="vi-VN" sz="2200" dirty="0" smtClean="0">
                <a:solidFill>
                  <a:srgbClr val="FF0000"/>
                </a:solidFill>
                <a:latin typeface="Times New Roman" pitchFamily="18" charset="0"/>
                <a:cs typeface="Times New Roman" pitchFamily="18" charset="0"/>
              </a:rPr>
              <a:t>Tước </a:t>
            </a:r>
            <a:r>
              <a:rPr lang="vi-VN" sz="2200" dirty="0">
                <a:solidFill>
                  <a:srgbClr val="FF0000"/>
                </a:solidFill>
                <a:latin typeface="Times New Roman" pitchFamily="18" charset="0"/>
                <a:cs typeface="Times New Roman" pitchFamily="18" charset="0"/>
              </a:rPr>
              <a:t>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a:t>
            </a:r>
            <a:r>
              <a:rPr lang="vi-VN" sz="2200" dirty="0" smtClean="0">
                <a:solidFill>
                  <a:srgbClr val="FF0000"/>
                </a:solidFill>
                <a:latin typeface="Times New Roman" pitchFamily="18" charset="0"/>
                <a:cs typeface="Times New Roman" pitchFamily="18" charset="0"/>
              </a:rPr>
              <a:t>tháng</a:t>
            </a:r>
            <a:endParaRPr lang="vi-VN" sz="2200" dirty="0">
              <a:solidFill>
                <a:srgbClr val="FF0000"/>
              </a:solidFill>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b) Không bảo đảm một trong các điều kiện sau khi đã được cấp giấy phép hoạt động khám bệnh, chữa bệnh đối với hình thức tổ chức là phòng khám đa khoa</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GPHĐ khám bệnh, chữa bệnh trong thời hạn từ 02 tháng đến 04 </a:t>
            </a:r>
            <a:r>
              <a:rPr lang="vi-VN" sz="2200" dirty="0" smtClean="0">
                <a:solidFill>
                  <a:srgbClr val="FF0000"/>
                </a:solidFill>
                <a:latin typeface="Times New Roman" pitchFamily="18" charset="0"/>
                <a:cs typeface="Times New Roman" pitchFamily="18" charset="0"/>
              </a:rPr>
              <a:t>tháng</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39. Vi phạm quy định về điều kiện hoạt động và sử dụng giấy phép hoạt động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14</a:t>
            </a:fld>
            <a:endParaRPr lang="en-US"/>
          </a:p>
        </p:txBody>
      </p:sp>
    </p:spTree>
    <p:extLst>
      <p:ext uri="{BB962C8B-B14F-4D97-AF65-F5344CB8AC3E}">
        <p14:creationId xmlns:p14="http://schemas.microsoft.com/office/powerpoint/2010/main" val="3780547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154984"/>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4</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Sử dụng người hành nghề không có chứng chỉ hành nghề khám bệnh, chữa bệnh hoặc đang trong thời gian bị thu hồi chứng chỉ hành nghề khám bệnh, chữa bệnh, đình chỉ hành nghề khám bệnh, chữa bệnh; </a:t>
            </a:r>
            <a:r>
              <a:rPr lang="vi-VN" sz="2200" dirty="0">
                <a:solidFill>
                  <a:srgbClr val="FF0000"/>
                </a:solidFill>
                <a:latin typeface="Times New Roman" pitchFamily="18" charset="0"/>
                <a:cs typeface="Times New Roman" pitchFamily="18" charset="0"/>
              </a:rPr>
              <a:t>=&gt; XPBS: </a:t>
            </a:r>
            <a:r>
              <a:rPr lang="vi-VN" sz="2200" dirty="0" smtClean="0">
                <a:solidFill>
                  <a:srgbClr val="FF0000"/>
                </a:solidFill>
                <a:latin typeface="Times New Roman" pitchFamily="18" charset="0"/>
                <a:cs typeface="Times New Roman" pitchFamily="18" charset="0"/>
              </a:rPr>
              <a:t>Tước </a:t>
            </a:r>
            <a:r>
              <a:rPr lang="vi-VN" sz="2200" dirty="0">
                <a:solidFill>
                  <a:srgbClr val="FF0000"/>
                </a:solidFill>
                <a:latin typeface="Times New Roman" pitchFamily="18" charset="0"/>
                <a:cs typeface="Times New Roman" pitchFamily="18" charset="0"/>
              </a:rPr>
              <a:t>quyền sử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của người chịu trách chuyên môn của cơ sở trong thời hạn từ 01 tháng đến 03 tháng </a:t>
            </a:r>
          </a:p>
          <a:p>
            <a:pPr algn="just"/>
            <a:r>
              <a:rPr lang="vi-VN" sz="2200" dirty="0">
                <a:latin typeface="Times New Roman" pitchFamily="18" charset="0"/>
                <a:cs typeface="Times New Roman" pitchFamily="18" charset="0"/>
              </a:rPr>
              <a:t>b) Không chấp hành quyết định huy động của cơ quan nhà nước có thẩm quyền trong trường hợp xảy ra thiên tai, thảm họa, dịch bệnh nguy hiểm;</a:t>
            </a:r>
          </a:p>
          <a:p>
            <a:pPr algn="just"/>
            <a:r>
              <a:rPr lang="vi-VN" sz="2200" dirty="0">
                <a:latin typeface="Times New Roman" pitchFamily="18" charset="0"/>
                <a:cs typeface="Times New Roman" pitchFamily="18" charset="0"/>
              </a:rPr>
              <a:t>c) Không bảo đảm một trong các điều kiện sau khi đã được cấp giấy phép hoạt động khám bệnh, chữa bệnh đối với hình thức tổ chức là bệnh viện có quy mô dưới 100 giường bệnh</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Khoản 4 =&gt; </a:t>
            </a:r>
            <a:r>
              <a:rPr lang="vi-VN" sz="2200" dirty="0">
                <a:solidFill>
                  <a:srgbClr val="FF0000"/>
                </a:solidFill>
                <a:latin typeface="Times New Roman" pitchFamily="18" charset="0"/>
                <a:cs typeface="Times New Roman" pitchFamily="18" charset="0"/>
              </a:rPr>
              <a:t>XPBS: Tước quyền sử dụng GPHĐ khám bệnh, chữa bệnh trong thời hạn từ 02 tháng đến 04 tháng</a:t>
            </a:r>
          </a:p>
          <a:p>
            <a:pPr algn="just"/>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39. Vi phạm quy định về điều kiện hoạt động và sử dụng giấy phép hoạt động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15</a:t>
            </a:fld>
            <a:endParaRPr lang="en-US"/>
          </a:p>
        </p:txBody>
      </p:sp>
    </p:spTree>
    <p:extLst>
      <p:ext uri="{BB962C8B-B14F-4D97-AF65-F5344CB8AC3E}">
        <p14:creationId xmlns:p14="http://schemas.microsoft.com/office/powerpoint/2010/main" val="132036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493538"/>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5.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Thuê, mượn giấy phép hoạt động khám bệnh, chữa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GPHĐ khám bệnh, chữa bệnh trong thời hạn từ </a:t>
            </a:r>
            <a:r>
              <a:rPr lang="vi-VN" sz="2200" dirty="0" smtClean="0">
                <a:solidFill>
                  <a:srgbClr val="FF0000"/>
                </a:solidFill>
                <a:latin typeface="Times New Roman" pitchFamily="18" charset="0"/>
                <a:cs typeface="Times New Roman" pitchFamily="18" charset="0"/>
              </a:rPr>
              <a:t>12 tháng </a:t>
            </a:r>
            <a:r>
              <a:rPr lang="vi-VN" sz="2200" dirty="0">
                <a:solidFill>
                  <a:srgbClr val="FF0000"/>
                </a:solidFill>
                <a:latin typeface="Times New Roman" pitchFamily="18" charset="0"/>
                <a:cs typeface="Times New Roman" pitchFamily="18" charset="0"/>
              </a:rPr>
              <a:t>đến 24 </a:t>
            </a:r>
            <a:r>
              <a:rPr lang="vi-VN" sz="2200" dirty="0" smtClean="0">
                <a:solidFill>
                  <a:srgbClr val="FF0000"/>
                </a:solidFill>
                <a:latin typeface="Times New Roman" pitchFamily="18" charset="0"/>
                <a:cs typeface="Times New Roman" pitchFamily="18" charset="0"/>
              </a:rPr>
              <a:t>tháng. BPKPHQ: Buộc </a:t>
            </a:r>
            <a:r>
              <a:rPr lang="vi-VN" sz="2200" dirty="0">
                <a:solidFill>
                  <a:srgbClr val="FF0000"/>
                </a:solidFill>
                <a:latin typeface="Times New Roman" pitchFamily="18" charset="0"/>
                <a:cs typeface="Times New Roman" pitchFamily="18" charset="0"/>
              </a:rPr>
              <a:t>nộp lại số lợi bất hợp pháp có được do thực hiện hành vi vi </a:t>
            </a:r>
            <a:r>
              <a:rPr lang="vi-VN" sz="2200" dirty="0" smtClean="0">
                <a:solidFill>
                  <a:srgbClr val="FF0000"/>
                </a:solidFill>
                <a:latin typeface="Times New Roman" pitchFamily="18" charset="0"/>
                <a:cs typeface="Times New Roman" pitchFamily="18" charset="0"/>
              </a:rPr>
              <a:t>phạm &amp; Buộc </a:t>
            </a:r>
            <a:r>
              <a:rPr lang="vi-VN" sz="2200" dirty="0">
                <a:solidFill>
                  <a:srgbClr val="FF0000"/>
                </a:solidFill>
                <a:latin typeface="Times New Roman" pitchFamily="18" charset="0"/>
                <a:cs typeface="Times New Roman" pitchFamily="18" charset="0"/>
              </a:rPr>
              <a:t>nộp lại </a:t>
            </a:r>
            <a:r>
              <a:rPr lang="vi-VN" sz="2200" dirty="0" smtClean="0">
                <a:solidFill>
                  <a:srgbClr val="FF0000"/>
                </a:solidFill>
                <a:latin typeface="Times New Roman" pitchFamily="18" charset="0"/>
                <a:cs typeface="Times New Roman" pitchFamily="18" charset="0"/>
              </a:rPr>
              <a:t>GPHĐ khám </a:t>
            </a:r>
            <a:r>
              <a:rPr lang="vi-VN" sz="2200" dirty="0">
                <a:solidFill>
                  <a:srgbClr val="FF0000"/>
                </a:solidFill>
                <a:latin typeface="Times New Roman" pitchFamily="18" charset="0"/>
                <a:cs typeface="Times New Roman" pitchFamily="18" charset="0"/>
              </a:rPr>
              <a:t>bệnh, chữa bệnh</a:t>
            </a:r>
          </a:p>
          <a:p>
            <a:pPr algn="just"/>
            <a:r>
              <a:rPr lang="vi-VN" sz="2200" dirty="0" smtClean="0">
                <a:latin typeface="Times New Roman" pitchFamily="18" charset="0"/>
                <a:cs typeface="Times New Roman" pitchFamily="18" charset="0"/>
              </a:rPr>
              <a:t>b</a:t>
            </a:r>
            <a:r>
              <a:rPr lang="vi-VN" sz="2200" dirty="0">
                <a:latin typeface="Times New Roman" pitchFamily="18" charset="0"/>
                <a:cs typeface="Times New Roman" pitchFamily="18" charset="0"/>
              </a:rPr>
              <a:t>) Cho thuê, cho mượn giấy phép hoạt động khám bệnh, chữa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GPHĐ khám bệnh, chữa bệnh trong thời hạn từ </a:t>
            </a:r>
            <a:r>
              <a:rPr lang="vi-VN" sz="2200" dirty="0" smtClean="0">
                <a:solidFill>
                  <a:srgbClr val="FF0000"/>
                </a:solidFill>
                <a:latin typeface="Times New Roman" pitchFamily="18" charset="0"/>
                <a:cs typeface="Times New Roman" pitchFamily="18" charset="0"/>
              </a:rPr>
              <a:t>12 tháng </a:t>
            </a:r>
            <a:r>
              <a:rPr lang="vi-VN" sz="2200" dirty="0">
                <a:solidFill>
                  <a:srgbClr val="FF0000"/>
                </a:solidFill>
                <a:latin typeface="Times New Roman" pitchFamily="18" charset="0"/>
                <a:cs typeface="Times New Roman" pitchFamily="18" charset="0"/>
              </a:rPr>
              <a:t>đến </a:t>
            </a:r>
            <a:r>
              <a:rPr lang="vi-VN" sz="2200" dirty="0" smtClean="0">
                <a:solidFill>
                  <a:srgbClr val="FF0000"/>
                </a:solidFill>
                <a:latin typeface="Times New Roman" pitchFamily="18" charset="0"/>
                <a:cs typeface="Times New Roman" pitchFamily="18" charset="0"/>
              </a:rPr>
              <a:t>24 tháng</a:t>
            </a:r>
            <a:r>
              <a:rPr lang="vi-VN" sz="2200" dirty="0">
                <a:solidFill>
                  <a:srgbClr val="FF0000"/>
                </a:solidFill>
                <a:latin typeface="Times New Roman" pitchFamily="18" charset="0"/>
                <a:cs typeface="Times New Roman" pitchFamily="18" charset="0"/>
              </a:rPr>
              <a:t>. BPKPHQ: Buộc nộp lại số lợi bất hợp pháp có được do thực hiện hành vi vi phạm &amp; Buộc nộp lại giấy phép hoạt động khám bệnh, chữa bệnh</a:t>
            </a:r>
          </a:p>
          <a:p>
            <a:pPr algn="just"/>
            <a:r>
              <a:rPr lang="vi-VN" sz="2200" dirty="0" smtClean="0">
                <a:latin typeface="Times New Roman" pitchFamily="18" charset="0"/>
                <a:cs typeface="Times New Roman" pitchFamily="18" charset="0"/>
              </a:rPr>
              <a:t>c</a:t>
            </a:r>
            <a:r>
              <a:rPr lang="vi-VN" sz="2200" dirty="0">
                <a:latin typeface="Times New Roman" pitchFamily="18" charset="0"/>
                <a:cs typeface="Times New Roman" pitchFamily="18" charset="0"/>
              </a:rPr>
              <a:t>) Không bảo đảm một trong các điều kiện sau khi đã được cấp giấy phép hoạt động khám bệnh, chữa bệnh đối với hình thức tổ chức là bệnh viện có quy mô từ 100 giường bệnh đến 500 giường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GPHĐ khám bệnh, chữa bệnh trong thời hạn từ 02 tháng đến 04 </a:t>
            </a:r>
            <a:r>
              <a:rPr lang="vi-VN" sz="2200" dirty="0" smtClean="0">
                <a:solidFill>
                  <a:srgbClr val="FF0000"/>
                </a:solidFill>
                <a:latin typeface="Times New Roman" pitchFamily="18" charset="0"/>
                <a:cs typeface="Times New Roman" pitchFamily="18" charset="0"/>
              </a:rPr>
              <a:t>tháng</a:t>
            </a:r>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39. Vi phạm quy định về điều kiện hoạt động và sử dụng giấy phép hoạt động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16</a:t>
            </a:fld>
            <a:endParaRPr lang="en-US"/>
          </a:p>
        </p:txBody>
      </p:sp>
    </p:spTree>
    <p:extLst>
      <p:ext uri="{BB962C8B-B14F-4D97-AF65-F5344CB8AC3E}">
        <p14:creationId xmlns:p14="http://schemas.microsoft.com/office/powerpoint/2010/main" val="143947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832092"/>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6</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a) Cung </a:t>
            </a:r>
            <a:r>
              <a:rPr lang="vi-VN" sz="2200" dirty="0">
                <a:latin typeface="Times New Roman" pitchFamily="18" charset="0"/>
                <a:cs typeface="Times New Roman" pitchFamily="18" charset="0"/>
              </a:rPr>
              <a:t>cấp dịch vụ khám bệnh, chữa bệnh mà không có giấy phép hoạt động khám bệnh, chữa bệnh hoặc đang trong thời gian bị đình chỉ hoạt động hoặc tại địa điểm không được ghi trong giấy phép hoạt động khám bệnh, chữa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Đình chỉ hoạt động của cơ sở trong thời hạn từ 12 tháng đến 24 tháng </a:t>
            </a:r>
            <a:endParaRPr lang="vi-VN" sz="2200" dirty="0" smtClean="0">
              <a:solidFill>
                <a:srgbClr val="FF0000"/>
              </a:solidFill>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b</a:t>
            </a:r>
            <a:r>
              <a:rPr lang="vi-VN" sz="2200" dirty="0">
                <a:latin typeface="Times New Roman" pitchFamily="18" charset="0"/>
                <a:cs typeface="Times New Roman" pitchFamily="18" charset="0"/>
              </a:rPr>
              <a:t>) Cung cấp dịch vụ khám bệnh, chữa bệnh vượt quá phạm vi chuyên môn được ghi trong giấy phép hoạt động khám bệnh, chữa bệnh, trừ trường hợp cấp cứu</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GPHĐ khám bệnh, chữa bệnh trong thời hạn từ 02 tháng đến 04 </a:t>
            </a:r>
            <a:r>
              <a:rPr lang="vi-VN" sz="2200" dirty="0" smtClean="0">
                <a:solidFill>
                  <a:srgbClr val="FF0000"/>
                </a:solidFill>
                <a:latin typeface="Times New Roman" pitchFamily="18" charset="0"/>
                <a:cs typeface="Times New Roman" pitchFamily="18" charset="0"/>
              </a:rPr>
              <a:t>tháng &amp; Tước </a:t>
            </a:r>
            <a:r>
              <a:rPr lang="vi-VN" sz="2200" dirty="0">
                <a:solidFill>
                  <a:srgbClr val="FF0000"/>
                </a:solidFill>
                <a:latin typeface="Times New Roman" pitchFamily="18" charset="0"/>
                <a:cs typeface="Times New Roman" pitchFamily="18" charset="0"/>
              </a:rPr>
              <a:t>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của người chịu trách chuyên môn của cơ sở trong thời hạn từ 01 tháng đến 03 tháng </a:t>
            </a:r>
            <a:endParaRPr lang="vi-VN" sz="2200" dirty="0" smtClean="0">
              <a:solidFill>
                <a:srgbClr val="FF0000"/>
              </a:solidFill>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c</a:t>
            </a:r>
            <a:r>
              <a:rPr lang="vi-VN" sz="2200" dirty="0">
                <a:latin typeface="Times New Roman" pitchFamily="18" charset="0"/>
                <a:cs typeface="Times New Roman" pitchFamily="18" charset="0"/>
              </a:rPr>
              <a:t>) Áp dụng kỹ thuật, phương pháp mới trong khám bệnh, chữa bệnh mà chưa được phép của Bộ trưởng Bộ Y tế hoặc Giám đốc Sở Y tế</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GPHĐ khám bệnh, chữa bệnh trong thời hạn từ 02 tháng đến 04 </a:t>
            </a:r>
            <a:r>
              <a:rPr lang="vi-VN" sz="2200" dirty="0" smtClean="0">
                <a:solidFill>
                  <a:srgbClr val="FF0000"/>
                </a:solidFill>
                <a:latin typeface="Times New Roman" pitchFamily="18" charset="0"/>
                <a:cs typeface="Times New Roman" pitchFamily="18" charset="0"/>
              </a:rPr>
              <a:t>tháng &amp; Tước </a:t>
            </a:r>
            <a:r>
              <a:rPr lang="vi-VN" sz="2200" dirty="0">
                <a:solidFill>
                  <a:srgbClr val="FF0000"/>
                </a:solidFill>
                <a:latin typeface="Times New Roman" pitchFamily="18" charset="0"/>
                <a:cs typeface="Times New Roman" pitchFamily="18" charset="0"/>
              </a:rPr>
              <a:t>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a:t>
            </a:r>
            <a:r>
              <a:rPr lang="vi-VN" sz="2200" dirty="0" smtClean="0">
                <a:solidFill>
                  <a:srgbClr val="FF0000"/>
                </a:solidFill>
                <a:latin typeface="Times New Roman" pitchFamily="18" charset="0"/>
                <a:cs typeface="Times New Roman" pitchFamily="18" charset="0"/>
              </a:rPr>
              <a:t>tháng</a:t>
            </a:r>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39. Vi phạm quy định về điều kiện hoạt động và sử dụng giấy phép hoạt động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17</a:t>
            </a:fld>
            <a:endParaRPr lang="en-US"/>
          </a:p>
        </p:txBody>
      </p:sp>
    </p:spTree>
    <p:extLst>
      <p:ext uri="{BB962C8B-B14F-4D97-AF65-F5344CB8AC3E}">
        <p14:creationId xmlns:p14="http://schemas.microsoft.com/office/powerpoint/2010/main" val="58589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493538"/>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6</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d) Không bảo đảm một trong các điều kiện sau khi đã được cấp giấy phép hoạt động khám bệnh, chữa bệnh đối với hình thức tổ chức là bệnh viện có quy mô trên 500 giường bệnh;</a:t>
            </a:r>
            <a:r>
              <a:rPr lang="vi-VN" sz="2200" dirty="0">
                <a:solidFill>
                  <a:srgbClr val="FF0000"/>
                </a:solidFill>
                <a:latin typeface="Times New Roman" pitchFamily="18" charset="0"/>
                <a:cs typeface="Times New Roman" pitchFamily="18" charset="0"/>
              </a:rPr>
              <a:t> =&gt; XPBS: Tước quyền sử dụng GPHĐ khám bệnh, chữa bệnh trong thời hạn từ 02 tháng đến 04 tháng</a:t>
            </a:r>
          </a:p>
          <a:p>
            <a:pPr algn="just"/>
            <a:r>
              <a:rPr lang="vi-VN" sz="2200" dirty="0" smtClean="0">
                <a:latin typeface="Times New Roman" pitchFamily="18" charset="0"/>
                <a:cs typeface="Times New Roman" pitchFamily="18" charset="0"/>
              </a:rPr>
              <a:t>đ</a:t>
            </a:r>
            <a:r>
              <a:rPr lang="vi-VN" sz="2200" dirty="0">
                <a:latin typeface="Times New Roman" pitchFamily="18" charset="0"/>
                <a:cs typeface="Times New Roman" pitchFamily="18" charset="0"/>
              </a:rPr>
              <a:t>) Cung cấp dịch vụ thẩm mỹ tại cơ sở dịch vụ thẩm mỹ khi chưa có văn bản thông báo đáp ứng đủ điều kiện cung cấp dịch vụ thẩm mỹ gửi về cơ quan nhà nước có thẩm quyền theo quy định của pháp luật</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Đình chỉ hoạt động của cơ sở trong thời hạn từ 12 tháng đến 24 tháng </a:t>
            </a:r>
            <a:endParaRPr lang="vi-VN" sz="2200" dirty="0" smtClean="0">
              <a:solidFill>
                <a:srgbClr val="FF0000"/>
              </a:solidFill>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e</a:t>
            </a:r>
            <a:r>
              <a:rPr lang="vi-VN" sz="2200" dirty="0">
                <a:latin typeface="Times New Roman" pitchFamily="18" charset="0"/>
                <a:cs typeface="Times New Roman" pitchFamily="18" charset="0"/>
              </a:rPr>
              <a:t>) Điều trị nội trú tại các cơ sở khám bệnh, chữa bệnh không được phép điều trị nội trú, trừ trường hợp được lưu người bệnh ngoại trú để theo dõi theo quy định của pháp luật. </a:t>
            </a:r>
            <a:r>
              <a:rPr lang="vi-VN" sz="2200" dirty="0">
                <a:solidFill>
                  <a:srgbClr val="FF0000"/>
                </a:solidFill>
                <a:latin typeface="Times New Roman" pitchFamily="18" charset="0"/>
                <a:cs typeface="Times New Roman" pitchFamily="18" charset="0"/>
              </a:rPr>
              <a:t>=&gt; XPBS: </a:t>
            </a:r>
            <a:r>
              <a:rPr lang="vi-VN" sz="2200" dirty="0" smtClean="0">
                <a:solidFill>
                  <a:srgbClr val="FF0000"/>
                </a:solidFill>
                <a:latin typeface="Times New Roman" pitchFamily="18" charset="0"/>
                <a:cs typeface="Times New Roman" pitchFamily="18" charset="0"/>
              </a:rPr>
              <a:t>Tước </a:t>
            </a:r>
            <a:r>
              <a:rPr lang="vi-VN" sz="2200" dirty="0">
                <a:solidFill>
                  <a:srgbClr val="FF0000"/>
                </a:solidFill>
                <a:latin typeface="Times New Roman" pitchFamily="18" charset="0"/>
                <a:cs typeface="Times New Roman" pitchFamily="18" charset="0"/>
              </a:rPr>
              <a:t>quyền sử dụng chứng chỉ hành nghề khám bệnh, chữa bệnh của người chịu trách chuyên môn của cơ sở trong thời hạn từ 01 tháng đến 03 tháng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39. Vi phạm quy định về điều kiện hoạt động và sử dụng giấy phép hoạt động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18</a:t>
            </a:fld>
            <a:endParaRPr lang="en-US"/>
          </a:p>
        </p:txBody>
      </p:sp>
    </p:spTree>
    <p:extLst>
      <p:ext uri="{BB962C8B-B14F-4D97-AF65-F5344CB8AC3E}">
        <p14:creationId xmlns:p14="http://schemas.microsoft.com/office/powerpoint/2010/main" val="1967834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p:cNvSpPr>
          <p:nvPr/>
        </p:nvSpPr>
        <p:spPr bwMode="auto">
          <a:xfrm>
            <a:off x="457200" y="388924"/>
            <a:ext cx="1173480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endParaRPr lang="vi-VN" sz="2400" b="1" dirty="0">
              <a:solidFill>
                <a:schemeClr val="tx1">
                  <a:lumMod val="75000"/>
                  <a:lumOff val="25000"/>
                </a:schemeClr>
              </a:solidFill>
              <a:latin typeface="Cambria" panose="02040503050406030204" pitchFamily="18" charset="0"/>
              <a:cs typeface="Lato" panose="020F0502020204030203" pitchFamily="34" charset="0"/>
            </a:endParaRPr>
          </a:p>
        </p:txBody>
      </p:sp>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493538"/>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1.000.000 đồng đến 3.000.000 đồng đối với một trong các hành vi sau đây:</a:t>
            </a:r>
          </a:p>
          <a:p>
            <a:pPr algn="just"/>
            <a:r>
              <a:rPr lang="vi-VN" sz="2200" dirty="0">
                <a:latin typeface="Times New Roman" pitchFamily="18" charset="0"/>
                <a:cs typeface="Times New Roman" pitchFamily="18" charset="0"/>
              </a:rPr>
              <a:t>a) Không lập hoặc lập hồ sơ, bệnh án nhưng không ghi rõ, đầy đủ các mục có trong hồ sơ bệnh án theo mẫu quy định của pháp luật; </a:t>
            </a:r>
            <a:r>
              <a:rPr lang="vi-VN" sz="2200" dirty="0" smtClean="0">
                <a:solidFill>
                  <a:srgbClr val="FF0000"/>
                </a:solidFill>
                <a:latin typeface="Times New Roman" pitchFamily="18" charset="0"/>
                <a:cs typeface="Times New Roman" pitchFamily="18" charset="0"/>
              </a:rPr>
              <a:t>=&gt;</a:t>
            </a:r>
            <a:r>
              <a:rPr lang="vi-VN" sz="2200" dirty="0" smtClean="0">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XPBS: Tước </a:t>
            </a:r>
            <a:r>
              <a:rPr lang="vi-VN" sz="2200" dirty="0">
                <a:solidFill>
                  <a:srgbClr val="FF0000"/>
                </a:solidFill>
                <a:latin typeface="Times New Roman" pitchFamily="18" charset="0"/>
                <a:cs typeface="Times New Roman" pitchFamily="18" charset="0"/>
              </a:rPr>
              <a:t>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tháng </a:t>
            </a:r>
          </a:p>
          <a:p>
            <a:pPr algn="just"/>
            <a:r>
              <a:rPr lang="vi-VN" sz="2200" dirty="0">
                <a:latin typeface="Times New Roman" pitchFamily="18" charset="0"/>
                <a:cs typeface="Times New Roman" pitchFamily="18" charset="0"/>
              </a:rPr>
              <a:t>b) Không ghi sổ y bạ hoặc sổ y bạ cấp cho người bệnh điều trị ngoại trú không ghi rõ, đầy đủ thông tin cá nhân của người bệnh, chẩn đoán, chỉ định điều trị, kê đơn thuốc theo quy định và thời gian khám lại</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a:t>
            </a:r>
            <a:r>
              <a:rPr lang="vi-VN" sz="2200" dirty="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tháng </a:t>
            </a:r>
          </a:p>
          <a:p>
            <a:pPr algn="just"/>
            <a:r>
              <a:rPr lang="vi-VN" sz="2200" dirty="0" smtClean="0">
                <a:latin typeface="Times New Roman" pitchFamily="18" charset="0"/>
                <a:cs typeface="Times New Roman" pitchFamily="18" charset="0"/>
              </a:rPr>
              <a:t>c</a:t>
            </a:r>
            <a:r>
              <a:rPr lang="vi-VN" sz="2200" dirty="0">
                <a:latin typeface="Times New Roman" pitchFamily="18" charset="0"/>
                <a:cs typeface="Times New Roman" pitchFamily="18" charset="0"/>
              </a:rPr>
              <a:t>) Không lưu trữ hồ sơ, bệnh án theo quy định của pháp luật;</a:t>
            </a:r>
          </a:p>
          <a:p>
            <a:pPr algn="just"/>
            <a:r>
              <a:rPr lang="vi-VN" sz="2200" dirty="0">
                <a:latin typeface="Times New Roman" pitchFamily="18" charset="0"/>
                <a:cs typeface="Times New Roman" pitchFamily="18" charset="0"/>
              </a:rPr>
              <a:t>d) Không thực hiện chế độ báo cáo về các hoạt động khám bệnh, chữa bệnh theo quy định của pháp luật;</a:t>
            </a:r>
          </a:p>
          <a:p>
            <a:pPr algn="just"/>
            <a:r>
              <a:rPr lang="vi-VN" sz="2200" dirty="0">
                <a:latin typeface="Times New Roman" pitchFamily="18" charset="0"/>
                <a:cs typeface="Times New Roman" pitchFamily="18" charset="0"/>
              </a:rPr>
              <a:t>đ)22 Không lập hoặc lập sổ khám bệnh, chữa bệnh nhưng không ghi chép đầy đủ theo quy định của pháp luật</a:t>
            </a:r>
            <a:r>
              <a:rPr lang="vi-VN" sz="2200" dirty="0" smtClean="0">
                <a:latin typeface="Times New Roman" pitchFamily="18" charset="0"/>
                <a:cs typeface="Times New Roman" pitchFamily="18" charset="0"/>
              </a:rPr>
              <a:t>.</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40. Vi phạm quy định về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CMKT trong </a:t>
            </a:r>
            <a:r>
              <a:rPr lang="vi-VN" sz="2400" b="1" dirty="0">
                <a:solidFill>
                  <a:schemeClr val="tx1">
                    <a:lumMod val="75000"/>
                    <a:lumOff val="25000"/>
                  </a:schemeClr>
                </a:solidFill>
                <a:latin typeface="Cambria" panose="02040503050406030204" pitchFamily="18" charset="0"/>
                <a:cs typeface="Lato" panose="020F0502020204030203" pitchFamily="34" charset="0"/>
              </a:rPr>
              <a:t>khám bệnh, chữa bệnh</a:t>
            </a:r>
          </a:p>
        </p:txBody>
      </p:sp>
      <p:sp>
        <p:nvSpPr>
          <p:cNvPr id="6" name="Slide Number Placeholder 5"/>
          <p:cNvSpPr>
            <a:spLocks noGrp="1"/>
          </p:cNvSpPr>
          <p:nvPr>
            <p:ph type="sldNum" sz="quarter" idx="12"/>
          </p:nvPr>
        </p:nvSpPr>
        <p:spPr/>
        <p:txBody>
          <a:bodyPr/>
          <a:lstStyle/>
          <a:p>
            <a:fld id="{24AAD21D-DF1D-489D-9109-39A9CFFED8B7}" type="slidenum">
              <a:rPr lang="en-US" smtClean="0"/>
              <a:pPr/>
              <a:t>19</a:t>
            </a:fld>
            <a:endParaRPr lang="en-US"/>
          </a:p>
        </p:txBody>
      </p:sp>
    </p:spTree>
    <p:extLst>
      <p:ext uri="{BB962C8B-B14F-4D97-AF65-F5344CB8AC3E}">
        <p14:creationId xmlns:p14="http://schemas.microsoft.com/office/powerpoint/2010/main" val="139585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981200"/>
            <a:ext cx="9262329" cy="2308324"/>
          </a:xfrm>
          <a:prstGeom prst="rect">
            <a:avLst/>
          </a:prstGeom>
          <a:noFill/>
        </p:spPr>
        <p:txBody>
          <a:bodyPr wrap="square" rtlCol="0">
            <a:spAutoFit/>
          </a:bodyPr>
          <a:lstStyle/>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PHẦN CÁC </a:t>
            </a:r>
            <a:r>
              <a:rPr lang="en-US" sz="4800" b="1" dirty="0" smtClean="0">
                <a:solidFill>
                  <a:schemeClr val="tx1">
                    <a:lumMod val="75000"/>
                    <a:lumOff val="25000"/>
                  </a:schemeClr>
                </a:solidFill>
                <a:latin typeface="Cambria" panose="02040503050406030204" pitchFamily="18" charset="0"/>
                <a:cs typeface="Lato" panose="020F0502020204030203" pitchFamily="34" charset="0"/>
              </a:rPr>
              <a:t>QUY ĐỊNH XỬ PHẠT </a:t>
            </a:r>
            <a:endParaRPr lang="en-US" sz="4800" b="1" dirty="0" smtClean="0">
              <a:solidFill>
                <a:schemeClr val="tx1">
                  <a:lumMod val="75000"/>
                  <a:lumOff val="25000"/>
                </a:schemeClr>
              </a:solidFill>
              <a:latin typeface="Cambria" panose="02040503050406030204" pitchFamily="18" charset="0"/>
              <a:cs typeface="Lato" panose="020F0502020204030203" pitchFamily="34" charset="0"/>
            </a:endParaRPr>
          </a:p>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VI PHẠM HÀNH CHÍNH </a:t>
            </a:r>
          </a:p>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VỀ KHÁM </a:t>
            </a:r>
            <a:r>
              <a:rPr lang="en-US" sz="4800" b="1" dirty="0">
                <a:solidFill>
                  <a:schemeClr val="tx1">
                    <a:lumMod val="75000"/>
                    <a:lumOff val="25000"/>
                  </a:schemeClr>
                </a:solidFill>
                <a:latin typeface="Cambria" panose="02040503050406030204" pitchFamily="18" charset="0"/>
                <a:cs typeface="Lato" panose="020F0502020204030203" pitchFamily="34" charset="0"/>
              </a:rPr>
              <a:t>BỆNH, CHỮA BỆNH</a:t>
            </a:r>
            <a:endParaRPr lang="es-ES_tradnl" sz="4800" b="1" dirty="0">
              <a:solidFill>
                <a:schemeClr val="tx1">
                  <a:lumMod val="75000"/>
                  <a:lumOff val="25000"/>
                </a:schemeClr>
              </a:solidFill>
              <a:latin typeface="Cambria" panose="02040503050406030204" pitchFamily="18" charset="0"/>
              <a:cs typeface="Lato" panose="020F0502020204030203" pitchFamily="34" charset="0"/>
            </a:endParaRPr>
          </a:p>
        </p:txBody>
      </p:sp>
      <p:cxnSp>
        <p:nvCxnSpPr>
          <p:cNvPr id="5" name="Straight Connector 4"/>
          <p:cNvCxnSpPr>
            <a:cxnSpLocks/>
          </p:cNvCxnSpPr>
          <p:nvPr/>
        </p:nvCxnSpPr>
        <p:spPr>
          <a:xfrm flipH="1">
            <a:off x="10744200" y="797023"/>
            <a:ext cx="1" cy="443295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 xmlns:a16="http://schemas.microsoft.com/office/drawing/2014/main" id="{5C73D90C-2C03-E542-805A-DD2FFABB59A1}"/>
              </a:ext>
            </a:extLst>
          </p:cNvPr>
          <p:cNvGrpSpPr/>
          <p:nvPr/>
        </p:nvGrpSpPr>
        <p:grpSpPr>
          <a:xfrm>
            <a:off x="-71372" y="5486400"/>
            <a:ext cx="12263372" cy="1804622"/>
            <a:chOff x="-71372" y="5358178"/>
            <a:chExt cx="12263372" cy="1804622"/>
          </a:xfrm>
        </p:grpSpPr>
        <p:pic>
          <p:nvPicPr>
            <p:cNvPr id="17" name="Picture 16">
              <a:extLst>
                <a:ext uri="{FF2B5EF4-FFF2-40B4-BE49-F238E27FC236}">
                  <a16:creationId xmlns="" xmlns:a16="http://schemas.microsoft.com/office/drawing/2014/main" id="{CF9A7387-E934-AF4B-9FA4-3317303D4A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8" name="Rectangle 17">
              <a:extLst>
                <a:ext uri="{FF2B5EF4-FFF2-40B4-BE49-F238E27FC236}">
                  <a16:creationId xmlns="" xmlns:a16="http://schemas.microsoft.com/office/drawing/2014/main" id="{40F5AA1E-7493-B54B-86E0-EFAABEF8D0B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4" name="Slide Number Placeholder 3"/>
          <p:cNvSpPr>
            <a:spLocks noGrp="1"/>
          </p:cNvSpPr>
          <p:nvPr>
            <p:ph type="sldNum" sz="quarter" idx="12"/>
          </p:nvPr>
        </p:nvSpPr>
        <p:spPr/>
        <p:txBody>
          <a:bodyPr/>
          <a:lstStyle/>
          <a:p>
            <a:fld id="{24AAD21D-DF1D-489D-9109-39A9CFFED8B7}" type="slidenum">
              <a:rPr lang="en-US" smtClean="0"/>
              <a:pPr/>
              <a:t>2</a:t>
            </a:fld>
            <a:endParaRPr lang="en-US"/>
          </a:p>
        </p:txBody>
      </p:sp>
    </p:spTree>
    <p:extLst>
      <p:ext uri="{BB962C8B-B14F-4D97-AF65-F5344CB8AC3E}">
        <p14:creationId xmlns:p14="http://schemas.microsoft.com/office/powerpoint/2010/main" val="178019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832092"/>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2</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giải quyết đối với người bệnh không có người nhận theo quy định của pháp luật;</a:t>
            </a:r>
          </a:p>
          <a:p>
            <a:pPr algn="just"/>
            <a:r>
              <a:rPr lang="vi-VN" sz="2200" dirty="0">
                <a:latin typeface="Times New Roman" pitchFamily="18" charset="0"/>
                <a:cs typeface="Times New Roman" pitchFamily="18" charset="0"/>
              </a:rPr>
              <a:t>b) Không giải quyết đối với người bệnh tử vong theo quy định của pháp luật;</a:t>
            </a:r>
          </a:p>
          <a:p>
            <a:pPr algn="just"/>
            <a:r>
              <a:rPr lang="vi-VN" sz="2200" dirty="0">
                <a:latin typeface="Times New Roman" pitchFamily="18" charset="0"/>
                <a:cs typeface="Times New Roman" pitchFamily="18" charset="0"/>
              </a:rPr>
              <a:t>c) Không trực, không tổ chức trực khám bệnh, chữa bệnh theo quy định của pháp luật</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a:t>
            </a:r>
            <a:r>
              <a:rPr lang="vi-VN" sz="2200" dirty="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tháng </a:t>
            </a:r>
          </a:p>
          <a:p>
            <a:pPr algn="just"/>
            <a:r>
              <a:rPr lang="vi-VN" sz="2200" dirty="0" smtClean="0">
                <a:latin typeface="Times New Roman" pitchFamily="18" charset="0"/>
                <a:cs typeface="Times New Roman" pitchFamily="18" charset="0"/>
              </a:rPr>
              <a:t>d</a:t>
            </a:r>
            <a:r>
              <a:rPr lang="vi-VN" sz="2200" dirty="0">
                <a:latin typeface="Times New Roman" pitchFamily="18" charset="0"/>
                <a:cs typeface="Times New Roman" pitchFamily="18" charset="0"/>
              </a:rPr>
              <a:t>) Không tổ chức dinh dưỡng điều trị, không chỉ định chế độ dinh dưỡng cho người bệnh hoặc không thực hiện tư vấn dinh dưỡng cho người bệnh theo quy định của pháp luật</a:t>
            </a:r>
            <a:r>
              <a:rPr lang="vi-VN"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hội chẩn khi bệnh vượt quá khả năng chuyên môn của người hành nghề hoặc cơ sở khám bệnh, chữa bệnh;</a:t>
            </a:r>
          </a:p>
          <a:p>
            <a:pPr algn="just"/>
            <a:r>
              <a:rPr lang="vi-VN" sz="2200" dirty="0">
                <a:latin typeface="Times New Roman" pitchFamily="18" charset="0"/>
                <a:cs typeface="Times New Roman" pitchFamily="18" charset="0"/>
              </a:rPr>
              <a:t>b) Không hội chẩn khi đã điều trị nhưng bệnh không có tiến triển tốt hoặc có diễn biến xấu đi.</a:t>
            </a:r>
          </a:p>
          <a:p>
            <a:pPr algn="just"/>
            <a:r>
              <a:rPr lang="vi-VN" sz="2200" dirty="0">
                <a:solidFill>
                  <a:srgbClr val="FF0000"/>
                </a:solidFill>
                <a:latin typeface="Times New Roman" pitchFamily="18" charset="0"/>
                <a:cs typeface="Times New Roman" pitchFamily="18" charset="0"/>
              </a:rPr>
              <a:t>Khoản 3 =&gt;</a:t>
            </a:r>
            <a:r>
              <a:rPr lang="vi-VN" sz="2200" dirty="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tháng. BPKPHQ: Buộc chi trả toàn bộ chi phí khám bệnh, chữa bệnh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40. Vi phạm quy định về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CMKT trong </a:t>
            </a:r>
            <a:r>
              <a:rPr lang="vi-VN" sz="2400" b="1" dirty="0">
                <a:solidFill>
                  <a:schemeClr val="tx1">
                    <a:lumMod val="75000"/>
                    <a:lumOff val="25000"/>
                  </a:schemeClr>
                </a:solidFill>
                <a:latin typeface="Cambria" panose="02040503050406030204" pitchFamily="18" charset="0"/>
                <a:cs typeface="Lato" panose="020F0502020204030203" pitchFamily="34" charset="0"/>
              </a:rPr>
              <a:t>khám bệnh, chữa bệnh</a:t>
            </a:r>
          </a:p>
        </p:txBody>
      </p:sp>
      <p:sp>
        <p:nvSpPr>
          <p:cNvPr id="6" name="Slide Number Placeholder 5"/>
          <p:cNvSpPr>
            <a:spLocks noGrp="1"/>
          </p:cNvSpPr>
          <p:nvPr>
            <p:ph type="sldNum" sz="quarter" idx="12"/>
          </p:nvPr>
        </p:nvSpPr>
        <p:spPr/>
        <p:txBody>
          <a:bodyPr/>
          <a:lstStyle/>
          <a:p>
            <a:fld id="{24AAD21D-DF1D-489D-9109-39A9CFFED8B7}" type="slidenum">
              <a:rPr lang="en-US" smtClean="0"/>
              <a:pPr/>
              <a:t>20</a:t>
            </a:fld>
            <a:endParaRPr lang="en-US"/>
          </a:p>
        </p:txBody>
      </p:sp>
    </p:spTree>
    <p:extLst>
      <p:ext uri="{BB962C8B-B14F-4D97-AF65-F5344CB8AC3E}">
        <p14:creationId xmlns:p14="http://schemas.microsoft.com/office/powerpoint/2010/main" val="380946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509200"/>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4</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15.000.000</a:t>
            </a:r>
            <a:r>
              <a:rPr lang="vi-VN" sz="2200" dirty="0">
                <a:latin typeface="Times New Roman" pitchFamily="18" charset="0"/>
                <a:cs typeface="Times New Roman" pitchFamily="18" charset="0"/>
              </a:rPr>
              <a:t> đồng đối với hành vi không chuyển người bệnh cấp cứu đến cơ sở khám bệnh, chữa bệnh phù hợp khi tình trạng người bệnh vượt quá khả năng chuyên môn của cơ </a:t>
            </a:r>
            <a:r>
              <a:rPr lang="vi-VN" sz="2200" dirty="0" smtClean="0">
                <a:latin typeface="Times New Roman" pitchFamily="18" charset="0"/>
                <a:cs typeface="Times New Roman" pitchFamily="18" charset="0"/>
              </a:rPr>
              <a:t>sở.</a:t>
            </a:r>
            <a:r>
              <a:rPr lang="vi-VN" sz="2200" dirty="0" smtClean="0">
                <a:solidFill>
                  <a:srgbClr val="FF0000"/>
                </a:solidFill>
                <a:latin typeface="Times New Roman" pitchFamily="18" charset="0"/>
                <a:cs typeface="Times New Roman" pitchFamily="18" charset="0"/>
              </a:rPr>
              <a:t> =&gt;</a:t>
            </a:r>
            <a:r>
              <a:rPr lang="vi-VN" sz="2200" dirty="0" smtClean="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a:t>
            </a:r>
            <a:r>
              <a:rPr lang="vi-VN" sz="2200" dirty="0" smtClean="0">
                <a:solidFill>
                  <a:srgbClr val="FF0000"/>
                </a:solidFill>
                <a:latin typeface="Times New Roman" pitchFamily="18" charset="0"/>
                <a:cs typeface="Times New Roman" pitchFamily="18" charset="0"/>
              </a:rPr>
              <a:t>tháng</a:t>
            </a:r>
          </a:p>
          <a:p>
            <a:pPr algn="just"/>
            <a:r>
              <a:rPr lang="vi-VN" sz="2200" dirty="0">
                <a:latin typeface="Times New Roman" pitchFamily="18" charset="0"/>
                <a:cs typeface="Times New Roman" pitchFamily="18" charset="0"/>
              </a:rPr>
              <a:t>5. Phạt tiền từ </a:t>
            </a:r>
            <a:r>
              <a:rPr lang="vi-VN" sz="2200" b="1" dirty="0">
                <a:latin typeface="Times New Roman" pitchFamily="18" charset="0"/>
                <a:cs typeface="Times New Roman" pitchFamily="18" charset="0"/>
              </a:rPr>
              <a:t>15.000.000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Thực hiện phẫu thuật, thủ thuật, can thiệp ngoại khoa khác từ loại III trở lên mà không được sự đồng ý bằng văn bản của người bệnh hoặc người đại diện của người bệnh, trừ trường hợp nếu không thực hiện phẫu thuật hoặc can thiệp ngoại khoa sẽ đe dọa trực tiếp đến tính mạng của người bệnh mà không thể hỏi ý kiến của người bệnh hoặc người đại diện của người bệnh; b) Không bảo đảm đầy đủ các phương tiện vận chuyển cấp cứu phù hợp với hình thức tổ chức khám bệnh, chữa bệnh; thiết bị, dụng cụ y tế và thuốc thiết yếu để kịp thời cấp cứu người bệnh.</a:t>
            </a:r>
          </a:p>
          <a:p>
            <a:pPr algn="just"/>
            <a:r>
              <a:rPr lang="vi-VN" sz="2200" dirty="0">
                <a:solidFill>
                  <a:srgbClr val="FF0000"/>
                </a:solidFill>
                <a:latin typeface="Times New Roman" pitchFamily="18" charset="0"/>
                <a:cs typeface="Times New Roman" pitchFamily="18" charset="0"/>
              </a:rPr>
              <a:t>=&gt;</a:t>
            </a:r>
            <a:r>
              <a:rPr lang="vi-VN" sz="2200" dirty="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Đình chỉ hoạt động một phần của cơ sở (đối với các khoa, phòng, trung tâm, đơn vị, bộ phận vi phạm) hoặc tước quyền sử dụng </a:t>
            </a:r>
            <a:r>
              <a:rPr lang="vi-VN" sz="2200" dirty="0" smtClean="0">
                <a:solidFill>
                  <a:srgbClr val="FF0000"/>
                </a:solidFill>
                <a:latin typeface="Times New Roman" pitchFamily="18" charset="0"/>
                <a:cs typeface="Times New Roman" pitchFamily="18" charset="0"/>
              </a:rPr>
              <a:t>GPHĐ khám </a:t>
            </a:r>
            <a:r>
              <a:rPr lang="vi-VN" sz="2200" dirty="0">
                <a:solidFill>
                  <a:srgbClr val="FF0000"/>
                </a:solidFill>
                <a:latin typeface="Times New Roman" pitchFamily="18" charset="0"/>
                <a:cs typeface="Times New Roman" pitchFamily="18" charset="0"/>
              </a:rPr>
              <a:t>bệnh, chữa bệnh của cơ sở (đối với vi phạm ảnh hưởng đến toàn bộ hoạt động của cơ sở) trong thời hạn từ 03 tháng đến 06 tháng </a:t>
            </a:r>
          </a:p>
          <a:p>
            <a:pPr algn="just"/>
            <a:r>
              <a:rPr lang="vi-VN" sz="2200" dirty="0">
                <a:solidFill>
                  <a:srgbClr val="FF0000"/>
                </a:solidFill>
                <a:latin typeface="Times New Roman" pitchFamily="18" charset="0"/>
                <a:cs typeface="Times New Roman" pitchFamily="18" charset="0"/>
              </a:rPr>
              <a:t>Khoản 5 =&gt;</a:t>
            </a:r>
            <a:r>
              <a:rPr lang="vi-VN" sz="2200" dirty="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03 tháng đến 06 tháng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40. Vi phạm quy định về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CMKT trong </a:t>
            </a:r>
            <a:r>
              <a:rPr lang="vi-VN" sz="2400" b="1" dirty="0">
                <a:solidFill>
                  <a:schemeClr val="tx1">
                    <a:lumMod val="75000"/>
                    <a:lumOff val="25000"/>
                  </a:schemeClr>
                </a:solidFill>
                <a:latin typeface="Cambria" panose="02040503050406030204" pitchFamily="18" charset="0"/>
                <a:cs typeface="Lato" panose="020F0502020204030203" pitchFamily="34" charset="0"/>
              </a:rPr>
              <a:t>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21</a:t>
            </a:fld>
            <a:endParaRPr lang="en-US"/>
          </a:p>
        </p:txBody>
      </p:sp>
    </p:spTree>
    <p:extLst>
      <p:ext uri="{BB962C8B-B14F-4D97-AF65-F5344CB8AC3E}">
        <p14:creationId xmlns:p14="http://schemas.microsoft.com/office/powerpoint/2010/main" val="321538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847755"/>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6</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một trong các hành vi sử dụng thuốc, các chất, thiết bị để can thiệp vào cơ thể người (phẫu thuật, thủ thuật, các can thiệp có tiêm, chích, bơm, chiếu tia, sóng, đốt hoặc các can thiệp xâm lấn khác) làm thay đổi màu sắc da, hình dạng, cân nặng, khiếm khuyết của các bộ phận trên cơ thể (da, mũi, mắt, môi, khuôn mặt, ngực, bụng, mông và các bộ phận khác trên cơ thể người), xăm, phun, thêu trên da có sử dụng thuốc gây tê dạng tiêm tại các cơ sở không phải là bệnh viện có chuyên khoa thẩm mỹ hoặc phòng khám chuyên khoa thẩm mỹ hoặc cơ sở khám bệnh, chữa bệnh khác có phạm vi hoạt động chuyên môn về chuyên khoa thẩm mỹ</a:t>
            </a:r>
            <a:r>
              <a:rPr lang="vi-VN" sz="2200" dirty="0" smtClean="0">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=&gt;</a:t>
            </a:r>
            <a:r>
              <a:rPr lang="vi-VN" sz="2200" dirty="0" smtClean="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a:t>
            </a:r>
            <a:r>
              <a:rPr lang="vi-VN" sz="2200" dirty="0" smtClean="0">
                <a:solidFill>
                  <a:srgbClr val="FF0000"/>
                </a:solidFill>
                <a:latin typeface="Times New Roman" pitchFamily="18" charset="0"/>
                <a:cs typeface="Times New Roman" pitchFamily="18" charset="0"/>
              </a:rPr>
              <a:t>Đình </a:t>
            </a:r>
            <a:r>
              <a:rPr lang="vi-VN" sz="2200" dirty="0">
                <a:solidFill>
                  <a:srgbClr val="FF0000"/>
                </a:solidFill>
                <a:latin typeface="Times New Roman" pitchFamily="18" charset="0"/>
                <a:cs typeface="Times New Roman" pitchFamily="18" charset="0"/>
              </a:rPr>
              <a:t>chỉ hoạt động của cơ sở trong thời hạn từ 03 tháng đến 06 tháng </a:t>
            </a:r>
          </a:p>
          <a:p>
            <a:pPr algn="just"/>
            <a:r>
              <a:rPr lang="vi-VN" sz="2200" dirty="0">
                <a:latin typeface="Times New Roman" pitchFamily="18" charset="0"/>
                <a:cs typeface="Times New Roman" pitchFamily="18" charset="0"/>
              </a:rPr>
              <a:t>7. Phạt tiền từ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50.000.000</a:t>
            </a:r>
            <a:r>
              <a:rPr lang="vi-VN" sz="2200" dirty="0">
                <a:latin typeface="Times New Roman" pitchFamily="18" charset="0"/>
                <a:cs typeface="Times New Roman" pitchFamily="18" charset="0"/>
              </a:rPr>
              <a:t> đồng đối với hành vi vi phạm quy định của pháp luật về chuyên môn kỹ thuật trong khám bệnh, chữa bệnh gây ra tai biến cho người bệnh</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=&gt;</a:t>
            </a:r>
            <a:r>
              <a:rPr lang="vi-VN" sz="2200" dirty="0" smtClean="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03 tháng đến 06 tháng </a:t>
            </a:r>
            <a:r>
              <a:rPr lang="vi-VN" sz="2200" dirty="0" smtClean="0">
                <a:solidFill>
                  <a:srgbClr val="FF0000"/>
                </a:solidFill>
                <a:latin typeface="Times New Roman" pitchFamily="18" charset="0"/>
                <a:cs typeface="Times New Roman" pitchFamily="18" charset="0"/>
              </a:rPr>
              <a:t>&amp; Đình </a:t>
            </a:r>
            <a:r>
              <a:rPr lang="vi-VN" sz="2200" dirty="0">
                <a:solidFill>
                  <a:srgbClr val="FF0000"/>
                </a:solidFill>
                <a:latin typeface="Times New Roman" pitchFamily="18" charset="0"/>
                <a:cs typeface="Times New Roman" pitchFamily="18" charset="0"/>
              </a:rPr>
              <a:t>chỉ hoạt động một phần của cơ sở (đối với các khoa, phòng, trung tâm, đơn vị, bộ phận vi phạm) hoặc tước quyền sử dụng </a:t>
            </a:r>
            <a:r>
              <a:rPr lang="vi-VN" sz="2200" dirty="0" smtClean="0">
                <a:solidFill>
                  <a:srgbClr val="FF0000"/>
                </a:solidFill>
                <a:latin typeface="Times New Roman" pitchFamily="18" charset="0"/>
                <a:cs typeface="Times New Roman" pitchFamily="18" charset="0"/>
              </a:rPr>
              <a:t>GPHĐ khám </a:t>
            </a:r>
            <a:r>
              <a:rPr lang="vi-VN" sz="2200" dirty="0">
                <a:solidFill>
                  <a:srgbClr val="FF0000"/>
                </a:solidFill>
                <a:latin typeface="Times New Roman" pitchFamily="18" charset="0"/>
                <a:cs typeface="Times New Roman" pitchFamily="18" charset="0"/>
              </a:rPr>
              <a:t>bệnh, chữa bệnh của cơ sở (đối với vi phạm ảnh hưởng đến toàn bộ hoạt động của cơ sở) trong thời hạn từ 03 tháng đến 06 </a:t>
            </a:r>
            <a:r>
              <a:rPr lang="vi-VN" sz="2200" dirty="0" smtClean="0">
                <a:solidFill>
                  <a:srgbClr val="FF0000"/>
                </a:solidFill>
                <a:latin typeface="Times New Roman" pitchFamily="18" charset="0"/>
                <a:cs typeface="Times New Roman" pitchFamily="18" charset="0"/>
              </a:rPr>
              <a:t>tháng. BPKPHQ</a:t>
            </a:r>
            <a:r>
              <a:rPr lang="vi-VN" sz="2200" dirty="0">
                <a:solidFill>
                  <a:srgbClr val="FF0000"/>
                </a:solidFill>
                <a:latin typeface="Times New Roman" pitchFamily="18" charset="0"/>
                <a:cs typeface="Times New Roman" pitchFamily="18" charset="0"/>
              </a:rPr>
              <a:t>: Buộc chi trả toàn bộ chi phí khám bệnh, chữa bệnh </a:t>
            </a:r>
          </a:p>
          <a:p>
            <a:pPr algn="just"/>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40. Vi phạm quy định về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CMKT trong </a:t>
            </a:r>
            <a:r>
              <a:rPr lang="vi-VN" sz="2400" b="1" dirty="0">
                <a:solidFill>
                  <a:schemeClr val="tx1">
                    <a:lumMod val="75000"/>
                    <a:lumOff val="25000"/>
                  </a:schemeClr>
                </a:solidFill>
                <a:latin typeface="Cambria" panose="02040503050406030204" pitchFamily="18" charset="0"/>
                <a:cs typeface="Lato" panose="020F0502020204030203" pitchFamily="34" charset="0"/>
              </a:rPr>
              <a:t>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22</a:t>
            </a:fld>
            <a:endParaRPr lang="en-US"/>
          </a:p>
        </p:txBody>
      </p:sp>
    </p:spTree>
    <p:extLst>
      <p:ext uri="{BB962C8B-B14F-4D97-AF65-F5344CB8AC3E}">
        <p14:creationId xmlns:p14="http://schemas.microsoft.com/office/powerpoint/2010/main" val="3765661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1446550"/>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8. Hình thức xử phạt bổ sung</a:t>
            </a:r>
            <a:r>
              <a:rPr lang="vi-VN"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c) Tước quyền sử dụng </a:t>
            </a:r>
            <a:r>
              <a:rPr lang="vi-VN" sz="2200" dirty="0" smtClean="0">
                <a:latin typeface="Times New Roman" pitchFamily="18" charset="0"/>
                <a:cs typeface="Times New Roman" pitchFamily="18" charset="0"/>
              </a:rPr>
              <a:t>GPHĐ khám </a:t>
            </a:r>
            <a:r>
              <a:rPr lang="vi-VN" sz="2200" dirty="0">
                <a:latin typeface="Times New Roman" pitchFamily="18" charset="0"/>
                <a:cs typeface="Times New Roman" pitchFamily="18" charset="0"/>
              </a:rPr>
              <a:t>bệnh, chữa bệnh trong thời hạn từ 01 tháng đến 03 tháng đối </a:t>
            </a:r>
            <a:r>
              <a:rPr lang="vi-VN" sz="2200" dirty="0">
                <a:solidFill>
                  <a:srgbClr val="FF0000"/>
                </a:solidFill>
                <a:latin typeface="Times New Roman" pitchFamily="18" charset="0"/>
                <a:cs typeface="Times New Roman" pitchFamily="18" charset="0"/>
              </a:rPr>
              <a:t>với cơ sở tái phạm một trong các hành vi hoặc vi phạm đồng thời từ 03 hành vi trở lên trong các hành vi quy định tại các khoản 1, 2, 3, 4 và điểm a khoản 5 Điều này;</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40. Vi phạm quy định về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CMKT trong </a:t>
            </a:r>
            <a:r>
              <a:rPr lang="vi-VN" sz="2400" b="1" dirty="0">
                <a:solidFill>
                  <a:schemeClr val="tx1">
                    <a:lumMod val="75000"/>
                    <a:lumOff val="25000"/>
                  </a:schemeClr>
                </a:solidFill>
                <a:latin typeface="Cambria" panose="02040503050406030204" pitchFamily="18" charset="0"/>
                <a:cs typeface="Lato" panose="020F0502020204030203" pitchFamily="34" charset="0"/>
              </a:rPr>
              <a:t>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23</a:t>
            </a:fld>
            <a:endParaRPr lang="en-US"/>
          </a:p>
        </p:txBody>
      </p:sp>
    </p:spTree>
    <p:extLst>
      <p:ext uri="{BB962C8B-B14F-4D97-AF65-F5344CB8AC3E}">
        <p14:creationId xmlns:p14="http://schemas.microsoft.com/office/powerpoint/2010/main" val="421780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170646"/>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ghi đầy đủ, rõ ràng vào đơn thuốc hoặc bệnh án các thông tin về tên thuốc, số lượng, hàm lượng, liều dùng, đường dùng và thời gian dùng thuốc khi kê đơn thuốc theo quy định của pháp luật;</a:t>
            </a:r>
          </a:p>
          <a:p>
            <a:pPr algn="just"/>
            <a:r>
              <a:rPr lang="vi-VN" sz="2200" dirty="0">
                <a:latin typeface="Times New Roman" pitchFamily="18" charset="0"/>
                <a:cs typeface="Times New Roman" pitchFamily="18" charset="0"/>
              </a:rPr>
              <a:t>b) Không kiểm tra đơn thuốc, phiếu lĩnh thuốc, hàm lượng, liều dùng, cách dùng, tên thuốc và chất lượng thuốc khi cấp phát thuốc cho người bệnh;</a:t>
            </a:r>
          </a:p>
          <a:p>
            <a:pPr algn="just"/>
            <a:r>
              <a:rPr lang="vi-VN" sz="2200" dirty="0">
                <a:latin typeface="Times New Roman" pitchFamily="18" charset="0"/>
                <a:cs typeface="Times New Roman" pitchFamily="18" charset="0"/>
              </a:rPr>
              <a:t>c) Không đối chiếu đơn thuốc với các thông tin về nồng độ, hàm lượng, số lượng khi nhận thuốc và hạn dùng ghi trên phiếu lĩnh thuốc, nhãn thuốc khi cấp phát thuốc cho người bệnh;</a:t>
            </a:r>
          </a:p>
          <a:p>
            <a:pPr algn="just"/>
            <a:r>
              <a:rPr lang="vi-VN" sz="2200" dirty="0">
                <a:latin typeface="Times New Roman" pitchFamily="18" charset="0"/>
                <a:cs typeface="Times New Roman" pitchFamily="18" charset="0"/>
              </a:rPr>
              <a:t>d) Không đối chiếu họ tên người bệnh, tên thuốc, dạng thuốc, hàm lượng, liều dùng, cách dùng, thời gian dùng trước khi cho người bệnh sử dụng thuốc;</a:t>
            </a:r>
          </a:p>
          <a:p>
            <a:pPr algn="just"/>
            <a:r>
              <a:rPr lang="vi-VN" sz="2200" dirty="0">
                <a:latin typeface="Times New Roman" pitchFamily="18" charset="0"/>
                <a:cs typeface="Times New Roman" pitchFamily="18" charset="0"/>
              </a:rPr>
              <a:t>đ) Không ghi chép đầy đủ thời gian cấp phát thuốc cho người bệnh;</a:t>
            </a:r>
          </a:p>
          <a:p>
            <a:pPr algn="just"/>
            <a:r>
              <a:rPr lang="vi-VN" sz="2200" dirty="0">
                <a:latin typeface="Times New Roman" pitchFamily="18" charset="0"/>
                <a:cs typeface="Times New Roman" pitchFamily="18" charset="0"/>
              </a:rPr>
              <a:t>e) Không theo dõi và ghi diễn biến lâm sàng của người bệnh sau khi sử dụng thuốc vào hồ sơ bệnh án; không phát hiện kịp thời các tai biến và báo cho người hành nghề trực tiếp điều trị khi cấp phát thuốc cho người bệnh. </a:t>
            </a:r>
            <a:r>
              <a:rPr lang="vi-VN" sz="2200" dirty="0" smtClean="0">
                <a:solidFill>
                  <a:srgbClr val="FF0000"/>
                </a:solidFill>
                <a:latin typeface="Times New Roman" pitchFamily="18" charset="0"/>
                <a:cs typeface="Times New Roman" pitchFamily="18" charset="0"/>
              </a:rPr>
              <a:t>=&gt; XPBS: Tước </a:t>
            </a:r>
            <a:r>
              <a:rPr lang="vi-VN" sz="2200" dirty="0">
                <a:solidFill>
                  <a:srgbClr val="FF0000"/>
                </a:solidFill>
                <a:latin typeface="Times New Roman" pitchFamily="18" charset="0"/>
                <a:cs typeface="Times New Roman" pitchFamily="18" charset="0"/>
              </a:rPr>
              <a:t>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tháng đối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41. Vi phạm quy định về sử dụng thuốc trong cơ sở khám bệnh, chữa bệnh có điều trị nội trú và trong thời gian lưu người bệnh ngoại trú để theo dõi</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24</a:t>
            </a:fld>
            <a:endParaRPr lang="en-US"/>
          </a:p>
        </p:txBody>
      </p:sp>
    </p:spTree>
    <p:extLst>
      <p:ext uri="{BB962C8B-B14F-4D97-AF65-F5344CB8AC3E}">
        <p14:creationId xmlns:p14="http://schemas.microsoft.com/office/powerpoint/2010/main" val="88192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832092"/>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hành vi không theo dõi tác dụng và không xử lý kịp thời tai biến do dùng thuốc ở người bệnh do mình trực tiếp điều trị và chỉ định dùng thuốc</a:t>
            </a:r>
            <a:r>
              <a:rPr lang="vi-VN" sz="2200" dirty="0" smtClean="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=&gt; 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a:t>
            </a:r>
            <a:r>
              <a:rPr lang="vi-VN" sz="2200" dirty="0" smtClean="0">
                <a:solidFill>
                  <a:srgbClr val="FF0000"/>
                </a:solidFill>
                <a:latin typeface="Times New Roman" pitchFamily="18" charset="0"/>
                <a:cs typeface="Times New Roman" pitchFamily="18" charset="0"/>
              </a:rPr>
              <a:t>tháng. BPKPHQ: Buộc </a:t>
            </a:r>
            <a:r>
              <a:rPr lang="vi-VN" sz="2200" dirty="0">
                <a:solidFill>
                  <a:srgbClr val="FF0000"/>
                </a:solidFill>
                <a:latin typeface="Times New Roman" pitchFamily="18" charset="0"/>
                <a:cs typeface="Times New Roman" pitchFamily="18" charset="0"/>
              </a:rPr>
              <a:t>chi trả toàn bộ chi phí khám bệnh, chữa bệnh</a:t>
            </a:r>
          </a:p>
          <a:p>
            <a:pPr algn="just"/>
            <a:r>
              <a:rPr lang="vi-VN" sz="2200" dirty="0" smtClean="0">
                <a:latin typeface="Times New Roman" pitchFamily="18" charset="0"/>
                <a:cs typeface="Times New Roman" pitchFamily="18" charset="0"/>
              </a:rPr>
              <a:t>3</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Kê đơn thuốc biệt dược đắt tiền không cần thiết nhằm mục đích vụ lợi;</a:t>
            </a:r>
          </a:p>
          <a:p>
            <a:pPr algn="just"/>
            <a:r>
              <a:rPr lang="vi-VN" sz="2200" dirty="0">
                <a:latin typeface="Times New Roman" pitchFamily="18" charset="0"/>
                <a:cs typeface="Times New Roman" pitchFamily="18" charset="0"/>
              </a:rPr>
              <a:t>b) Kê đơn thuốc không phù hợp với chẩn đoán bệnh và mức độ bệnh;</a:t>
            </a:r>
          </a:p>
          <a:p>
            <a:pPr algn="just"/>
            <a:r>
              <a:rPr lang="vi-VN" sz="2200" dirty="0">
                <a:latin typeface="Times New Roman" pitchFamily="18" charset="0"/>
                <a:cs typeface="Times New Roman" pitchFamily="18" charset="0"/>
              </a:rPr>
              <a:t>c) Kê vào đơn thuốc các sản phẩm không được kê đơn theo quy định của pháp luật;</a:t>
            </a:r>
          </a:p>
          <a:p>
            <a:pPr algn="just"/>
            <a:r>
              <a:rPr lang="vi-VN" sz="2200" dirty="0">
                <a:latin typeface="Times New Roman" pitchFamily="18" charset="0"/>
                <a:cs typeface="Times New Roman" pitchFamily="18" charset="0"/>
              </a:rPr>
              <a:t>d) Kê đơn thuốc không phù hợp với hướng dẫn chẩn đoán và điều trị hoặc hướng dẫn điều trị và chăm sóc HIV/AIDS do Bộ Y tế ban hành hoặc công nhận; hướng dẫn chẩn đoán và điều trị của cơ sở khám, chữa bệnh, tờ hướng dẫn sử dụng thuốc đi kèm với thuốc đã được phép lưu hành, dược thư quốc gia của Việt Nam</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Khoản 3 =&gt; </a:t>
            </a:r>
            <a:r>
              <a:rPr lang="vi-VN" sz="2200" dirty="0">
                <a:solidFill>
                  <a:srgbClr val="FF0000"/>
                </a:solidFill>
                <a:latin typeface="Times New Roman" pitchFamily="18" charset="0"/>
                <a:cs typeface="Times New Roman" pitchFamily="18" charset="0"/>
              </a:rPr>
              <a:t>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a:t>
            </a:r>
            <a:r>
              <a:rPr lang="vi-VN" sz="2200" dirty="0" smtClean="0">
                <a:solidFill>
                  <a:srgbClr val="FF0000"/>
                </a:solidFill>
                <a:latin typeface="Times New Roman" pitchFamily="18" charset="0"/>
                <a:cs typeface="Times New Roman" pitchFamily="18" charset="0"/>
              </a:rPr>
              <a:t>tháng</a:t>
            </a:r>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41. Vi phạm quy định về sử dụng thuốc trong cơ sở khám bệnh, chữa bệnh có điều trị nội trú và trong thời gian lưu người bệnh ngoại trú để theo dõi</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25</a:t>
            </a:fld>
            <a:endParaRPr lang="en-US"/>
          </a:p>
        </p:txBody>
      </p:sp>
    </p:spTree>
    <p:extLst>
      <p:ext uri="{BB962C8B-B14F-4D97-AF65-F5344CB8AC3E}">
        <p14:creationId xmlns:p14="http://schemas.microsoft.com/office/powerpoint/2010/main" val="396297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2123658"/>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4</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hành vi sử dụng thuốc hết hạn sử dụng hoặc thuốc không bảo đảm chất lượng hoặc thuốc chưa được cấp giấy phép nhập khẩu hoặc thuốc chưa được cấp giấy chứng nhận đăng ký lưu hành, trừ trường hợp không phải cấp giấy chứng nhận đăng ký lưu hành theo quy định của pháp luật</a:t>
            </a:r>
            <a:r>
              <a:rPr lang="vi-VN" sz="2200" dirty="0" smtClean="0">
                <a:latin typeface="Times New Roman" pitchFamily="18" charset="0"/>
                <a:cs typeface="Times New Roman" pitchFamily="18" charset="0"/>
              </a:rPr>
              <a:t>.</a:t>
            </a:r>
          </a:p>
          <a:p>
            <a:pPr algn="just"/>
            <a:r>
              <a:rPr lang="vi-VN" sz="2200" dirty="0">
                <a:solidFill>
                  <a:srgbClr val="FF0000"/>
                </a:solidFill>
                <a:latin typeface="Times New Roman" pitchFamily="18" charset="0"/>
                <a:cs typeface="Times New Roman" pitchFamily="18" charset="0"/>
              </a:rPr>
              <a:t>Khoản </a:t>
            </a:r>
            <a:r>
              <a:rPr lang="vi-VN" sz="2200" dirty="0" smtClean="0">
                <a:solidFill>
                  <a:srgbClr val="FF0000"/>
                </a:solidFill>
                <a:latin typeface="Times New Roman" pitchFamily="18" charset="0"/>
                <a:cs typeface="Times New Roman" pitchFamily="18" charset="0"/>
              </a:rPr>
              <a:t>4 </a:t>
            </a:r>
            <a:r>
              <a:rPr lang="vi-VN" sz="2200" dirty="0">
                <a:solidFill>
                  <a:srgbClr val="FF0000"/>
                </a:solidFill>
                <a:latin typeface="Times New Roman" pitchFamily="18" charset="0"/>
                <a:cs typeface="Times New Roman" pitchFamily="18" charset="0"/>
              </a:rPr>
              <a:t>=&gt; 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a:t>
            </a:r>
            <a:r>
              <a:rPr lang="vi-VN" sz="2200" dirty="0" smtClean="0">
                <a:solidFill>
                  <a:srgbClr val="FF0000"/>
                </a:solidFill>
                <a:latin typeface="Times New Roman" pitchFamily="18" charset="0"/>
                <a:cs typeface="Times New Roman" pitchFamily="18" charset="0"/>
              </a:rPr>
              <a:t>tháng</a:t>
            </a:r>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41. Vi phạm quy định về sử dụng thuốc trong cơ sở khám bệnh, chữa bệnh có điều trị nội trú và trong thời gian lưu người bệnh ngoại trú để theo dõi</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26</a:t>
            </a:fld>
            <a:endParaRPr lang="en-US"/>
          </a:p>
        </p:txBody>
      </p:sp>
    </p:spTree>
    <p:extLst>
      <p:ext uri="{BB962C8B-B14F-4D97-AF65-F5344CB8AC3E}">
        <p14:creationId xmlns:p14="http://schemas.microsoft.com/office/powerpoint/2010/main" val="264113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509200"/>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hành vi không báo cáo tình hình thực hiện kỹ thuật thụ tinh trong ống nghiệm và mang thai hộ về Bộ Y tế theo quy định của pháp luật.</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hành vi không thực hiện việc khám, xét nghiệm để xác định người cho tinh trùng, cho noãn không bị bệnh di truyền ảnh hưởng đến thế hệ sau; không bị mắc bệnh tâm thần hoặc mắc bệnh khác mà không thể nhận thức, làm chủ được hành vi của mình; không bị nhiễm HIV.</a:t>
            </a:r>
          </a:p>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Cung cấp tên tuổi, địa chỉ hoặc hình ảnh của người cho tinh trùng, người nhận tinh trùng, nhận phôi;</a:t>
            </a:r>
          </a:p>
          <a:p>
            <a:pPr algn="just"/>
            <a:r>
              <a:rPr lang="vi-VN" sz="2200" dirty="0">
                <a:latin typeface="Times New Roman" pitchFamily="18" charset="0"/>
                <a:cs typeface="Times New Roman" pitchFamily="18" charset="0"/>
              </a:rPr>
              <a:t>b) Sử dụng tinh trùng, noãn của một người cho để dùng cho từ hai người trở lên, trừ trường hợp không sinh con thành công;</a:t>
            </a:r>
          </a:p>
          <a:p>
            <a:pPr algn="just"/>
            <a:r>
              <a:rPr lang="vi-VN" sz="2200" dirty="0">
                <a:latin typeface="Times New Roman" pitchFamily="18" charset="0"/>
                <a:cs typeface="Times New Roman" pitchFamily="18" charset="0"/>
              </a:rPr>
              <a:t>c) Không hủy hoặc hiến tặng cho cơ sở làm nghiên cứu khoa học đối với tinh trùng, noãn chưa sử dụng hết trong trường hợp sinh con thành công;</a:t>
            </a:r>
          </a:p>
          <a:p>
            <a:pPr algn="just"/>
            <a:r>
              <a:rPr lang="vi-VN" sz="2200" dirty="0">
                <a:latin typeface="Times New Roman" pitchFamily="18" charset="0"/>
                <a:cs typeface="Times New Roman" pitchFamily="18" charset="0"/>
              </a:rPr>
              <a:t>d) Không mã hoá tinh trùng, phôi của người cho hoặc mã hóa nhưng không ghi rõ đặc điểm của người cho, đặc biệt là yếu tố chủng tộc</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42. Vi phạm quy định về sinh con bằng kỹ thuật thụ tinh trong ống nghiệm</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27</a:t>
            </a:fld>
            <a:endParaRPr lang="en-US"/>
          </a:p>
        </p:txBody>
      </p:sp>
    </p:spTree>
    <p:extLst>
      <p:ext uri="{BB962C8B-B14F-4D97-AF65-F5344CB8AC3E}">
        <p14:creationId xmlns:p14="http://schemas.microsoft.com/office/powerpoint/2010/main" val="387106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170646"/>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3</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đ</a:t>
            </a:r>
            <a:r>
              <a:rPr lang="vi-VN" sz="2200" dirty="0">
                <a:latin typeface="Times New Roman" pitchFamily="18" charset="0"/>
                <a:cs typeface="Times New Roman" pitchFamily="18" charset="0"/>
              </a:rPr>
              <a:t>) Lưu giữ tinh trùng, noãn, phôi tại cơ sở khám bệnh, chữa bệnh không được phép thực hiện kỹ thuật thụ tinh trong ống nghiệm;</a:t>
            </a:r>
          </a:p>
          <a:p>
            <a:pPr algn="just"/>
            <a:r>
              <a:rPr lang="vi-VN" sz="2200" dirty="0">
                <a:latin typeface="Times New Roman" pitchFamily="18" charset="0"/>
                <a:cs typeface="Times New Roman" pitchFamily="18" charset="0"/>
              </a:rPr>
              <a:t>e) Không hủy số tinh trùng, noãn, phôi của người gửi tinh trùng, noãn, phôi bị chết mà cơ sở lưu giữ tinh trùng, noãn, phôi nhận được thông báo kèm theo bản sao giấy khai tử hợp pháp từ phía gia đình người gửi, trừ trường hợp vợ hoặc chồng của người đó có đơn đề nghị lưu giữ và vẫn duy trì đóng phí lưu giữ, bảo quản;</a:t>
            </a:r>
          </a:p>
          <a:p>
            <a:pPr algn="just"/>
            <a:r>
              <a:rPr lang="vi-VN" sz="2200" dirty="0">
                <a:latin typeface="Times New Roman" pitchFamily="18" charset="0"/>
                <a:cs typeface="Times New Roman" pitchFamily="18" charset="0"/>
              </a:rPr>
              <a:t>g) Hủy số tinh trùng, noãn, phôi của người gửi tinh trùng, noãn, phôi bị chết mà vợ hoặc chồng của người đó đã có đơn đề nghị lưu giữ và vẫn duy trì đóng phí lưu giữ, bảo quản;</a:t>
            </a:r>
          </a:p>
          <a:p>
            <a:pPr algn="just"/>
            <a:r>
              <a:rPr lang="vi-VN" sz="2200" dirty="0">
                <a:latin typeface="Times New Roman" pitchFamily="18" charset="0"/>
                <a:cs typeface="Times New Roman" pitchFamily="18" charset="0"/>
              </a:rPr>
              <a:t>h) Không hủy tinh trùng, noãn của người gửi trong trường hợp người gửi ly hôn và đề nghị hủy tinh trùng, noãn của chính mình;</a:t>
            </a:r>
          </a:p>
          <a:p>
            <a:pPr algn="just"/>
            <a:r>
              <a:rPr lang="vi-VN" sz="2200" dirty="0">
                <a:latin typeface="Times New Roman" pitchFamily="18" charset="0"/>
                <a:cs typeface="Times New Roman" pitchFamily="18" charset="0"/>
              </a:rPr>
              <a:t>i) Không hủy phôi của người gửi trong trường hợp người gửi ly hôn và có sự đồng ý bằng văn bản của cả hai vợ chồng đề nghị hủy phôi của chính họ;</a:t>
            </a:r>
          </a:p>
          <a:p>
            <a:pPr algn="just"/>
            <a:r>
              <a:rPr lang="vi-VN" sz="2200" dirty="0">
                <a:latin typeface="Times New Roman" pitchFamily="18" charset="0"/>
                <a:cs typeface="Times New Roman" pitchFamily="18" charset="0"/>
              </a:rPr>
              <a:t>k) Hủy phôi của người gửi trong trường hợp người gửi ly hôn nhưng đã có đơn đề nghị lưu giữ và vẫn duy trì đóng phí lưu giữ, bảo quản</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42. Vi phạm quy định về sinh con bằng kỹ thuật thụ tinh trong ống nghiệm</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28</a:t>
            </a:fld>
            <a:endParaRPr lang="en-US"/>
          </a:p>
        </p:txBody>
      </p:sp>
    </p:spTree>
    <p:extLst>
      <p:ext uri="{BB962C8B-B14F-4D97-AF65-F5344CB8AC3E}">
        <p14:creationId xmlns:p14="http://schemas.microsoft.com/office/powerpoint/2010/main" val="61983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509200"/>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3</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l</a:t>
            </a:r>
            <a:r>
              <a:rPr lang="vi-VN" sz="2200" dirty="0">
                <a:latin typeface="Times New Roman" pitchFamily="18" charset="0"/>
                <a:cs typeface="Times New Roman" pitchFamily="18" charset="0"/>
              </a:rPr>
              <a:t>) Không thực hiện nguyên tắc vô danh giữa người cho và người nhận trong việc cho và nhận tinh trùng, cho và nhận phôi; không sử dụng biện pháp mã hóa các thông tin về người gửi tinh trùng, gửi noãn, gửi phôi hiến tặng cơ sở lưu giữ tinh trùng, noãn, phôi để cho người khác, trừ trường hợp hiến tặng cho mục đích nghiên cứu khoa học;</a:t>
            </a:r>
          </a:p>
          <a:p>
            <a:pPr algn="just"/>
            <a:r>
              <a:rPr lang="vi-VN" sz="2200" dirty="0">
                <a:latin typeface="Times New Roman" pitchFamily="18" charset="0"/>
                <a:cs typeface="Times New Roman" pitchFamily="18" charset="0"/>
              </a:rPr>
              <a:t>m) Tiếp nhận gửi tinh trùng, gửi noãn, gửi phôi ngoài các trường hợp được thực hiện theo quy định của pháp luật</a:t>
            </a:r>
            <a:r>
              <a:rPr lang="vi-VN"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4.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Cho tinh trùng, cho noãn tại hơn một cơ sở khám bệnh, chữa bệnh được Bộ Y tế công nhận được thực hiện kỹ thuật thụ tinh trong ống nghiệm;</a:t>
            </a:r>
          </a:p>
          <a:p>
            <a:pPr algn="just"/>
            <a:r>
              <a:rPr lang="vi-VN" sz="2200" dirty="0">
                <a:latin typeface="Times New Roman" pitchFamily="18" charset="0"/>
                <a:cs typeface="Times New Roman" pitchFamily="18" charset="0"/>
              </a:rPr>
              <a:t>b) Thực hiện kỹ thuật thụ tinh trong ống nghiệm không tuân theo quy trình kỹ thuật, quy định tiêu chuẩn sức khỏe của người được thực hiện kỹ thuật thụ tinh trong ống nghiệm, mang thai và sinh con do Bộ trưởng Bộ Y tế ban hành; </a:t>
            </a:r>
            <a:r>
              <a:rPr lang="vi-VN" sz="2200" dirty="0" smtClean="0">
                <a:solidFill>
                  <a:srgbClr val="FF0000"/>
                </a:solidFill>
                <a:latin typeface="Times New Roman" pitchFamily="18" charset="0"/>
                <a:cs typeface="Times New Roman" pitchFamily="18" charset="0"/>
              </a:rPr>
              <a:t>=&gt; XPBS: Đình </a:t>
            </a:r>
            <a:r>
              <a:rPr lang="vi-VN" sz="2200" dirty="0">
                <a:solidFill>
                  <a:srgbClr val="FF0000"/>
                </a:solidFill>
                <a:latin typeface="Times New Roman" pitchFamily="18" charset="0"/>
                <a:cs typeface="Times New Roman" pitchFamily="18" charset="0"/>
              </a:rPr>
              <a:t>chỉ hoạt động thụ tinh trong ống nghiệm trong thời hạn từ 06 tháng đến 12 tháng </a:t>
            </a:r>
          </a:p>
          <a:p>
            <a:pPr algn="just"/>
            <a:r>
              <a:rPr lang="vi-VN" sz="2200" dirty="0">
                <a:latin typeface="Times New Roman" pitchFamily="18" charset="0"/>
                <a:cs typeface="Times New Roman" pitchFamily="18" charset="0"/>
              </a:rPr>
              <a:t>c) Thực hiện thụ tinh trong ống nghiệm cho người nhận tinh trùng, noãn, phôi mà người nhận không đủ điều kiện theo quy định của pháp luật</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42. Vi phạm quy định về sinh con bằng kỹ thuật thụ tinh trong ống nghiệm</a:t>
            </a:r>
          </a:p>
        </p:txBody>
      </p:sp>
      <p:sp>
        <p:nvSpPr>
          <p:cNvPr id="5" name="Slide Number Placeholder 4"/>
          <p:cNvSpPr>
            <a:spLocks noGrp="1"/>
          </p:cNvSpPr>
          <p:nvPr>
            <p:ph type="sldNum" sz="quarter" idx="12"/>
          </p:nvPr>
        </p:nvSpPr>
        <p:spPr/>
        <p:txBody>
          <a:bodyPr/>
          <a:lstStyle/>
          <a:p>
            <a:fld id="{24AAD21D-DF1D-489D-9109-39A9CFFED8B7}" type="slidenum">
              <a:rPr lang="en-US" smtClean="0"/>
              <a:pPr/>
              <a:t>29</a:t>
            </a:fld>
            <a:endParaRPr lang="en-US"/>
          </a:p>
        </p:txBody>
      </p:sp>
    </p:spTree>
    <p:extLst>
      <p:ext uri="{BB962C8B-B14F-4D97-AF65-F5344CB8AC3E}">
        <p14:creationId xmlns:p14="http://schemas.microsoft.com/office/powerpoint/2010/main" val="335749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600200"/>
            <a:ext cx="10210800" cy="3170099"/>
          </a:xfrm>
          <a:prstGeom prst="rect">
            <a:avLst/>
          </a:prstGeom>
          <a:noFill/>
        </p:spPr>
        <p:txBody>
          <a:bodyPr wrap="square" rtlCol="0">
            <a:spAutoFit/>
          </a:bodyPr>
          <a:lstStyle/>
          <a:p>
            <a:pPr algn="just"/>
            <a:r>
              <a:rPr lang="en-US" sz="4000" b="1" dirty="0" smtClean="0">
                <a:solidFill>
                  <a:schemeClr val="tx1">
                    <a:lumMod val="75000"/>
                    <a:lumOff val="25000"/>
                  </a:schemeClr>
                </a:solidFill>
                <a:latin typeface="Cambria" panose="02040503050406030204" pitchFamily="18" charset="0"/>
                <a:cs typeface="Lato" panose="020F0502020204030203" pitchFamily="34" charset="0"/>
              </a:rPr>
              <a:t>NỘI DUNG TRÌNH BÀY</a:t>
            </a:r>
          </a:p>
          <a:p>
            <a:pPr algn="just"/>
            <a:r>
              <a:rPr lang="en-US" sz="4000" b="1" dirty="0" smtClean="0">
                <a:solidFill>
                  <a:schemeClr val="tx1">
                    <a:lumMod val="75000"/>
                    <a:lumOff val="25000"/>
                  </a:schemeClr>
                </a:solidFill>
                <a:latin typeface="Cambria" panose="02040503050406030204" pitchFamily="18" charset="0"/>
                <a:cs typeface="Lato" panose="020F0502020204030203" pitchFamily="34" charset="0"/>
              </a:rPr>
              <a:t>1.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Các</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hành</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vi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vi</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phạm</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và</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mức</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xử</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phạt</a:t>
            </a:r>
            <a:endParaRPr lang="en-US" sz="4000" b="1" dirty="0" smtClean="0">
              <a:solidFill>
                <a:schemeClr val="tx1">
                  <a:lumMod val="75000"/>
                  <a:lumOff val="25000"/>
                </a:schemeClr>
              </a:solidFill>
              <a:latin typeface="Cambria" panose="02040503050406030204" pitchFamily="18" charset="0"/>
              <a:cs typeface="Lato" panose="020F0502020204030203" pitchFamily="34" charset="0"/>
            </a:endParaRPr>
          </a:p>
          <a:p>
            <a:pPr algn="just"/>
            <a:r>
              <a:rPr lang="en-US" sz="4000" b="1" dirty="0" smtClean="0">
                <a:solidFill>
                  <a:schemeClr val="tx1">
                    <a:lumMod val="75000"/>
                    <a:lumOff val="25000"/>
                  </a:schemeClr>
                </a:solidFill>
                <a:latin typeface="Cambria" panose="02040503050406030204" pitchFamily="18" charset="0"/>
                <a:cs typeface="Lato" panose="020F0502020204030203" pitchFamily="34" charset="0"/>
              </a:rPr>
              <a:t>2.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Thẩm</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quyền</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xử</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phạt</a:t>
            </a:r>
            <a:endParaRPr lang="en-US" sz="4000" b="1" dirty="0" smtClean="0">
              <a:solidFill>
                <a:schemeClr val="tx1">
                  <a:lumMod val="75000"/>
                  <a:lumOff val="25000"/>
                </a:schemeClr>
              </a:solidFill>
              <a:latin typeface="Cambria" panose="02040503050406030204" pitchFamily="18" charset="0"/>
              <a:cs typeface="Lato" panose="020F0502020204030203" pitchFamily="34" charset="0"/>
            </a:endParaRPr>
          </a:p>
          <a:p>
            <a:pPr algn="just"/>
            <a:r>
              <a:rPr lang="en-US" sz="4000" b="1" dirty="0" smtClean="0">
                <a:solidFill>
                  <a:schemeClr val="tx1">
                    <a:lumMod val="75000"/>
                    <a:lumOff val="25000"/>
                  </a:schemeClr>
                </a:solidFill>
                <a:latin typeface="Cambria" panose="02040503050406030204" pitchFamily="18" charset="0"/>
                <a:cs typeface="Lato" panose="020F0502020204030203" pitchFamily="34" charset="0"/>
              </a:rPr>
              <a:t>3.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Phân</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định</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thẩm</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quyền</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xử</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phạt</a:t>
            </a:r>
            <a:endParaRPr lang="en-US" sz="4000" b="1" dirty="0" smtClean="0">
              <a:solidFill>
                <a:schemeClr val="tx1">
                  <a:lumMod val="75000"/>
                  <a:lumOff val="25000"/>
                </a:schemeClr>
              </a:solidFill>
              <a:latin typeface="Cambria" panose="02040503050406030204" pitchFamily="18" charset="0"/>
              <a:cs typeface="Lato" panose="020F0502020204030203" pitchFamily="34" charset="0"/>
            </a:endParaRPr>
          </a:p>
          <a:p>
            <a:pPr algn="just"/>
            <a:r>
              <a:rPr lang="en-US" sz="4000" b="1" dirty="0" smtClean="0">
                <a:solidFill>
                  <a:schemeClr val="tx1">
                    <a:lumMod val="75000"/>
                    <a:lumOff val="25000"/>
                  </a:schemeClr>
                </a:solidFill>
                <a:latin typeface="Cambria" panose="02040503050406030204" pitchFamily="18" charset="0"/>
                <a:cs typeface="Lato" panose="020F0502020204030203" pitchFamily="34" charset="0"/>
              </a:rPr>
              <a:t>4.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Thẩm</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quyền</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lập</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biên</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a:t>
            </a:r>
            <a:r>
              <a:rPr lang="en-US" sz="4000" b="1" dirty="0" err="1" smtClean="0">
                <a:solidFill>
                  <a:schemeClr val="tx1">
                    <a:lumMod val="75000"/>
                    <a:lumOff val="25000"/>
                  </a:schemeClr>
                </a:solidFill>
                <a:latin typeface="Cambria" panose="02040503050406030204" pitchFamily="18" charset="0"/>
                <a:cs typeface="Lato" panose="020F0502020204030203" pitchFamily="34" charset="0"/>
              </a:rPr>
              <a:t>bản</a:t>
            </a:r>
            <a:r>
              <a:rPr lang="en-US" sz="4000" b="1" dirty="0" smtClean="0">
                <a:solidFill>
                  <a:schemeClr val="tx1">
                    <a:lumMod val="75000"/>
                    <a:lumOff val="25000"/>
                  </a:schemeClr>
                </a:solidFill>
                <a:latin typeface="Cambria" panose="02040503050406030204" pitchFamily="18" charset="0"/>
                <a:cs typeface="Lato" panose="020F0502020204030203" pitchFamily="34" charset="0"/>
              </a:rPr>
              <a:t> VPHC</a:t>
            </a:r>
          </a:p>
        </p:txBody>
      </p:sp>
      <p:cxnSp>
        <p:nvCxnSpPr>
          <p:cNvPr id="5" name="Straight Connector 4"/>
          <p:cNvCxnSpPr>
            <a:cxnSpLocks/>
          </p:cNvCxnSpPr>
          <p:nvPr/>
        </p:nvCxnSpPr>
        <p:spPr>
          <a:xfrm flipH="1">
            <a:off x="10744200" y="797023"/>
            <a:ext cx="1" cy="443295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Group 15">
            <a:extLst>
              <a:ext uri="{FF2B5EF4-FFF2-40B4-BE49-F238E27FC236}">
                <a16:creationId xmlns="" xmlns:a16="http://schemas.microsoft.com/office/drawing/2014/main" id="{5C73D90C-2C03-E542-805A-DD2FFABB59A1}"/>
              </a:ext>
            </a:extLst>
          </p:cNvPr>
          <p:cNvGrpSpPr/>
          <p:nvPr/>
        </p:nvGrpSpPr>
        <p:grpSpPr>
          <a:xfrm>
            <a:off x="-71372" y="5486400"/>
            <a:ext cx="12263372" cy="1804622"/>
            <a:chOff x="-71372" y="5358178"/>
            <a:chExt cx="12263372" cy="1804622"/>
          </a:xfrm>
        </p:grpSpPr>
        <p:pic>
          <p:nvPicPr>
            <p:cNvPr id="17" name="Picture 16">
              <a:extLst>
                <a:ext uri="{FF2B5EF4-FFF2-40B4-BE49-F238E27FC236}">
                  <a16:creationId xmlns="" xmlns:a16="http://schemas.microsoft.com/office/drawing/2014/main" id="{CF9A7387-E934-AF4B-9FA4-3317303D4A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8" name="Rectangle 17">
              <a:extLst>
                <a:ext uri="{FF2B5EF4-FFF2-40B4-BE49-F238E27FC236}">
                  <a16:creationId xmlns="" xmlns:a16="http://schemas.microsoft.com/office/drawing/2014/main" id="{40F5AA1E-7493-B54B-86E0-EFAABEF8D0B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6" name="Slide Number Placeholder 5"/>
          <p:cNvSpPr>
            <a:spLocks noGrp="1"/>
          </p:cNvSpPr>
          <p:nvPr>
            <p:ph type="sldNum" sz="quarter" idx="12"/>
          </p:nvPr>
        </p:nvSpPr>
        <p:spPr/>
        <p:txBody>
          <a:bodyPr/>
          <a:lstStyle/>
          <a:p>
            <a:fld id="{24AAD21D-DF1D-489D-9109-39A9CFFED8B7}" type="slidenum">
              <a:rPr lang="en-US" smtClean="0"/>
              <a:pPr/>
              <a:t>3</a:t>
            </a:fld>
            <a:endParaRPr lang="en-US"/>
          </a:p>
        </p:txBody>
      </p:sp>
    </p:spTree>
    <p:extLst>
      <p:ext uri="{BB962C8B-B14F-4D97-AF65-F5344CB8AC3E}">
        <p14:creationId xmlns:p14="http://schemas.microsoft.com/office/powerpoint/2010/main" val="178019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509200"/>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4</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d</a:t>
            </a:r>
            <a:r>
              <a:rPr lang="vi-VN" sz="2200" dirty="0">
                <a:latin typeface="Times New Roman" pitchFamily="18" charset="0"/>
                <a:cs typeface="Times New Roman" pitchFamily="18" charset="0"/>
              </a:rPr>
              <a:t>) Sử dụng phôi dư không có hợp đồng tặng cho để thực hiện kỹ thuật thụ tinh trong ống nghiệm;</a:t>
            </a:r>
          </a:p>
          <a:p>
            <a:pPr algn="just"/>
            <a:r>
              <a:rPr lang="vi-VN" sz="2200" dirty="0">
                <a:latin typeface="Times New Roman" pitchFamily="18" charset="0"/>
                <a:cs typeface="Times New Roman" pitchFamily="18" charset="0"/>
              </a:rPr>
              <a:t>đ) Sử dụng phôi dư có hợp đồng tặng cho để sử dụng cho hơn một người, trừ trường hợp không sinh con thành công thì mới được sử dụng cho người khác;</a:t>
            </a:r>
          </a:p>
          <a:p>
            <a:pPr algn="just"/>
            <a:r>
              <a:rPr lang="vi-VN" sz="2200" dirty="0">
                <a:latin typeface="Times New Roman" pitchFamily="18" charset="0"/>
                <a:cs typeface="Times New Roman" pitchFamily="18" charset="0"/>
              </a:rPr>
              <a:t>e) Không hủy hoặc hiến tặng cho cơ sở khám bệnh, chữa bệnh làm nghiên cứu khoa học số phôi còn lại chưa sử dụng hết trong trường hợp sinh con thành công;</a:t>
            </a:r>
          </a:p>
          <a:p>
            <a:pPr algn="just"/>
            <a:r>
              <a:rPr lang="vi-VN" sz="2200" dirty="0">
                <a:latin typeface="Times New Roman" pitchFamily="18" charset="0"/>
                <a:cs typeface="Times New Roman" pitchFamily="18" charset="0"/>
              </a:rPr>
              <a:t>g) Sử dụng phôi dư có hợp đồng tặng cho chưa được sự đồng ý của người đứng đầu cơ sở khám bệnh, chữa bệnh.</a:t>
            </a:r>
          </a:p>
          <a:p>
            <a:pPr algn="just"/>
            <a:r>
              <a:rPr lang="vi-VN" sz="2200" dirty="0">
                <a:latin typeface="Times New Roman" pitchFamily="18" charset="0"/>
                <a:cs typeface="Times New Roman" pitchFamily="18" charset="0"/>
              </a:rPr>
              <a:t>5.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Thực hiện kỹ thuật thụ tinh trong ống nghiệm khi cơ sở khám bệnh, chữa bệnh chưa được công nhận theo quy định của pháp luật;</a:t>
            </a:r>
          </a:p>
          <a:p>
            <a:pPr algn="just"/>
            <a:r>
              <a:rPr lang="vi-VN" sz="2200" dirty="0">
                <a:latin typeface="Times New Roman" pitchFamily="18" charset="0"/>
                <a:cs typeface="Times New Roman" pitchFamily="18" charset="0"/>
              </a:rPr>
              <a:t>b) Không bảo đảm một trong các điều kiện sau khi đã được công nhận cơ sở khám bệnh, chữa bệnh được thực hiện kỹ thuật thụ tinh trong ống nghiệm</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Khoản 5 =&gt; </a:t>
            </a:r>
            <a:r>
              <a:rPr lang="vi-VN" sz="2200" dirty="0">
                <a:solidFill>
                  <a:srgbClr val="FF0000"/>
                </a:solidFill>
                <a:latin typeface="Times New Roman" pitchFamily="18" charset="0"/>
                <a:cs typeface="Times New Roman" pitchFamily="18" charset="0"/>
              </a:rPr>
              <a:t>XPBS: Đình chỉ hoạt động thụ tinh trong ống nghiệm trong thời hạn từ 06 tháng đến 12 tháng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42. Vi phạm quy định về sinh con bằng kỹ thuật thụ tinh trong ống nghiệm</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30</a:t>
            </a:fld>
            <a:endParaRPr lang="en-US"/>
          </a:p>
        </p:txBody>
      </p:sp>
    </p:spTree>
    <p:extLst>
      <p:ext uri="{BB962C8B-B14F-4D97-AF65-F5344CB8AC3E}">
        <p14:creationId xmlns:p14="http://schemas.microsoft.com/office/powerpoint/2010/main" val="3594631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1446550"/>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6. Hình thức xử phạt bổ sung:</a:t>
            </a:r>
          </a:p>
          <a:p>
            <a:pPr algn="just"/>
            <a:r>
              <a:rPr lang="vi-VN" sz="2200" dirty="0">
                <a:latin typeface="Times New Roman" pitchFamily="18" charset="0"/>
                <a:cs typeface="Times New Roman" pitchFamily="18" charset="0"/>
              </a:rPr>
              <a:t>a) Đình chỉ hoạt động thụ tinh trong ống nghiệm trong thời hạn từ 01 tháng đến 03 tháng đối với cơ sở </a:t>
            </a:r>
            <a:r>
              <a:rPr lang="vi-VN" sz="2200" dirty="0">
                <a:solidFill>
                  <a:srgbClr val="FF0000"/>
                </a:solidFill>
                <a:latin typeface="Times New Roman" pitchFamily="18" charset="0"/>
                <a:cs typeface="Times New Roman" pitchFamily="18" charset="0"/>
              </a:rPr>
              <a:t>vi phạm đồng thời từ 03 hành vi trở lên trong các hành vi quy định tại các khoản 1, 2, 3 và các điểm c, d, đ, e, g khoản 4 Điều này;</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42. Vi phạm quy định về sinh con bằng kỹ thuật thụ tinh trong ống nghiệm</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31</a:t>
            </a:fld>
            <a:endParaRPr lang="en-US"/>
          </a:p>
        </p:txBody>
      </p:sp>
    </p:spTree>
    <p:extLst>
      <p:ext uri="{BB962C8B-B14F-4D97-AF65-F5344CB8AC3E}">
        <p14:creationId xmlns:p14="http://schemas.microsoft.com/office/powerpoint/2010/main" val="243807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509200"/>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Người tư vấn về y tế cho vợ chồng nhờ mang thai hộ và người mang thai hộ không phải là bác sỹ chuyên khoa sản;</a:t>
            </a:r>
          </a:p>
          <a:p>
            <a:pPr algn="just"/>
            <a:r>
              <a:rPr lang="vi-VN" sz="2200" dirty="0">
                <a:latin typeface="Times New Roman" pitchFamily="18" charset="0"/>
                <a:cs typeface="Times New Roman" pitchFamily="18" charset="0"/>
              </a:rPr>
              <a:t>b) Người tư vấn về tâm lý cho vợ chồng nhờ mang thai hộ và người mang thai hộ không phải là người có trình độ đại học chuyên khoa tâm lý trở lên;</a:t>
            </a:r>
          </a:p>
          <a:p>
            <a:pPr algn="just"/>
            <a:r>
              <a:rPr lang="vi-VN" sz="2200" dirty="0">
                <a:latin typeface="Times New Roman" pitchFamily="18" charset="0"/>
                <a:cs typeface="Times New Roman" pitchFamily="18" charset="0"/>
              </a:rPr>
              <a:t>c) Người tư vấn về pháp lý cho vợ chồng nhờ mang thai hộ và người mang thai hộ không phải là người có trình độ cử nhân luật trở lên;</a:t>
            </a:r>
          </a:p>
          <a:p>
            <a:pPr algn="just"/>
            <a:r>
              <a:rPr lang="vi-VN" sz="2200" dirty="0">
                <a:latin typeface="Times New Roman" pitchFamily="18" charset="0"/>
                <a:cs typeface="Times New Roman" pitchFamily="18" charset="0"/>
              </a:rPr>
              <a:t>d) Tư vấn cho vợ chồng nhờ mang thai hộ và người mang thai hộ không đầy đủ các nội dung theo quy định của pháp luật</a:t>
            </a:r>
            <a:r>
              <a:rPr lang="vi-VN"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tư vấn về y tế, pháp lý, tâm lý cho vợ chồng nhờ mang thai hộ, trừ trường hợp không phải tư vấn theo quy định của pháp luật;</a:t>
            </a:r>
          </a:p>
          <a:p>
            <a:pPr algn="just"/>
            <a:r>
              <a:rPr lang="vi-VN" sz="2200" dirty="0">
                <a:latin typeface="Times New Roman" pitchFamily="18" charset="0"/>
                <a:cs typeface="Times New Roman" pitchFamily="18" charset="0"/>
              </a:rPr>
              <a:t>b) Không tư vấn về y tế, pháp lý, tâm lý cho người mang thai hộ, trừ trường hợp không phải tư vấn theo quy định của pháp luật;</a:t>
            </a:r>
          </a:p>
          <a:p>
            <a:pPr algn="just"/>
            <a:r>
              <a:rPr lang="vi-VN" sz="2200" dirty="0">
                <a:latin typeface="Times New Roman" pitchFamily="18" charset="0"/>
                <a:cs typeface="Times New Roman" pitchFamily="18" charset="0"/>
              </a:rPr>
              <a:t>c) Không ký, ghi rõ họ tên, chức danh, địa chỉ nơi làm việc và ngày tư vấn vào bản xác nhận nội dung tư vấn</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43. Vi phạm các quy định về điều kiện mang thai hộ vì mục đích nhân đạo</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32</a:t>
            </a:fld>
            <a:endParaRPr lang="en-US"/>
          </a:p>
        </p:txBody>
      </p:sp>
    </p:spTree>
    <p:extLst>
      <p:ext uri="{BB962C8B-B14F-4D97-AF65-F5344CB8AC3E}">
        <p14:creationId xmlns:p14="http://schemas.microsoft.com/office/powerpoint/2010/main" val="339461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832092"/>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hành vi cung cấp tên tuổi, địa chỉ hoặc hình ảnh của vợ chồng nhờ mang thai hộ, người mang thai hộ, trẻ sinh ra nhờ mang thai hộ vì mục đích nhân đạo.</a:t>
            </a:r>
          </a:p>
          <a:p>
            <a:pPr algn="just"/>
            <a:r>
              <a:rPr lang="vi-VN" sz="2200" dirty="0">
                <a:latin typeface="Times New Roman" pitchFamily="18" charset="0"/>
                <a:cs typeface="Times New Roman" pitchFamily="18" charset="0"/>
              </a:rPr>
              <a:t>4.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Thực hiện kỹ thuật mang thai hộ vì mục đích nhân đạo tại cơ sở khám bệnh, chữa bệnh chưa được công nhận;</a:t>
            </a:r>
          </a:p>
          <a:p>
            <a:pPr algn="just"/>
            <a:r>
              <a:rPr lang="vi-VN" sz="2200" dirty="0">
                <a:latin typeface="Times New Roman" pitchFamily="18" charset="0"/>
                <a:cs typeface="Times New Roman" pitchFamily="18" charset="0"/>
              </a:rPr>
              <a:t>b) Không bảo đảm điều kiện sau khi đã được công nhận cơ sở khám bệnh, chữa bệnh được thực hiện kỹ thuật mang thai hộ vì mục đích nhân đạo.</a:t>
            </a:r>
          </a:p>
          <a:p>
            <a:pPr algn="just"/>
            <a:r>
              <a:rPr lang="vi-VN" sz="2200" dirty="0" smtClean="0">
                <a:solidFill>
                  <a:srgbClr val="FF0000"/>
                </a:solidFill>
                <a:latin typeface="Times New Roman" pitchFamily="18" charset="0"/>
                <a:cs typeface="Times New Roman" pitchFamily="18" charset="0"/>
              </a:rPr>
              <a:t>=&gt; XPBS: Đình </a:t>
            </a:r>
            <a:r>
              <a:rPr lang="vi-VN" sz="2200" dirty="0">
                <a:solidFill>
                  <a:srgbClr val="FF0000"/>
                </a:solidFill>
                <a:latin typeface="Times New Roman" pitchFamily="18" charset="0"/>
                <a:cs typeface="Times New Roman" pitchFamily="18" charset="0"/>
              </a:rPr>
              <a:t>chỉ hoạt động liên quan đến hành vi vi phạm trong thời hạn từ 06 tháng đến 12 tháng </a:t>
            </a:r>
            <a:endParaRPr lang="vi-VN" sz="2200" dirty="0" smtClean="0">
              <a:solidFill>
                <a:srgbClr val="FF0000"/>
              </a:solidFill>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5. Hình thức xử phạt bổ sung:</a:t>
            </a:r>
          </a:p>
          <a:p>
            <a:pPr algn="just"/>
            <a:r>
              <a:rPr lang="vi-VN" sz="2200" dirty="0">
                <a:latin typeface="Times New Roman" pitchFamily="18" charset="0"/>
                <a:cs typeface="Times New Roman" pitchFamily="18" charset="0"/>
              </a:rPr>
              <a:t>a) Đình chỉ hoạt động mang thai hộ vì mục đích nhân đạo trong thời hạn từ 01 tháng đến 03 tháng đối với </a:t>
            </a:r>
            <a:r>
              <a:rPr lang="vi-VN" sz="2200" dirty="0">
                <a:solidFill>
                  <a:srgbClr val="FF0000"/>
                </a:solidFill>
                <a:latin typeface="Times New Roman" pitchFamily="18" charset="0"/>
                <a:cs typeface="Times New Roman" pitchFamily="18" charset="0"/>
              </a:rPr>
              <a:t>cơ sở vi phạm đồng thời từ 03 hành vi trở lên trong các hành vi quy định tại các khoản 1, 2, 3 Điều này</a:t>
            </a:r>
            <a:r>
              <a:rPr lang="vi-VN" sz="2200" dirty="0" smtClean="0">
                <a:solidFill>
                  <a:srgbClr val="FF0000"/>
                </a:solidFill>
                <a:latin typeface="Times New Roman" pitchFamily="18" charset="0"/>
                <a:cs typeface="Times New Roman" pitchFamily="18" charset="0"/>
              </a:rPr>
              <a:t>;</a:t>
            </a:r>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43. Vi phạm các quy định về điều kiện mang thai hộ vì mục đích nhân đạo</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33</a:t>
            </a:fld>
            <a:endParaRPr lang="en-US"/>
          </a:p>
        </p:txBody>
      </p:sp>
    </p:spTree>
    <p:extLst>
      <p:ext uri="{BB962C8B-B14F-4D97-AF65-F5344CB8AC3E}">
        <p14:creationId xmlns:p14="http://schemas.microsoft.com/office/powerpoint/2010/main" val="375639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170646"/>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trực tiếp gặp người hiến để tư vấn về các thông tin có liên quan đến hiến, lấy mô, bộ phận cơ thể người khi cơ sở y tế nhận được thông báo từ Trung tâm điều phối quốc gia về ghép bộ phận cơ thể người;</a:t>
            </a:r>
          </a:p>
          <a:p>
            <a:pPr algn="just"/>
            <a:r>
              <a:rPr lang="vi-VN" sz="2200" dirty="0">
                <a:latin typeface="Times New Roman" pitchFamily="18" charset="0"/>
                <a:cs typeface="Times New Roman" pitchFamily="18" charset="0"/>
              </a:rPr>
              <a:t>b) Không hướng dẫn việc đăng ký hiến theo mẫu đơn khi cơ sở y tế nhận được thông báo từ Trung tâm điều phối quốc gia về ghép bộ phận cơ thể người;</a:t>
            </a:r>
          </a:p>
          <a:p>
            <a:pPr algn="just"/>
            <a:r>
              <a:rPr lang="vi-VN" sz="2200" dirty="0">
                <a:latin typeface="Times New Roman" pitchFamily="18" charset="0"/>
                <a:cs typeface="Times New Roman" pitchFamily="18" charset="0"/>
              </a:rPr>
              <a:t>c) Không thực hiện việc kiểm tra sức khỏe cho người hiến trước khi tiến hành lấy mô, bộ phận cơ thể ở người sống</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=&gt;XPBS: Đình chỉ một phần hoạt động của cơ sở khám bệnh, chữa bệnh liên quan đến hành vi vi phạm trong thời hạn từ 01 tháng đến 03 tháng </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d) Không báo cáo danh sách người đăng ký hiến mô, bộ phận cơ thể ở người sống cho Trung tâm điều phối quốc gia về ghép bộ phận cơ thể người;</a:t>
            </a:r>
          </a:p>
          <a:p>
            <a:pPr algn="just"/>
            <a:r>
              <a:rPr lang="vi-VN" sz="2200" dirty="0">
                <a:latin typeface="Times New Roman" pitchFamily="18" charset="0"/>
                <a:cs typeface="Times New Roman" pitchFamily="18" charset="0"/>
              </a:rPr>
              <a:t>đ) Không tư vấn về sức khỏe, tâm lý xã hội cho người hiến hoặc không kiểm tra các thông số sinh học của người hiến trước khi tiến hành lấy mô, bộ phận cơ thể ở người sống. </a:t>
            </a:r>
            <a:r>
              <a:rPr lang="vi-VN" sz="2200" dirty="0" smtClean="0">
                <a:solidFill>
                  <a:srgbClr val="FF0000"/>
                </a:solidFill>
                <a:latin typeface="Times New Roman" pitchFamily="18" charset="0"/>
                <a:cs typeface="Times New Roman" pitchFamily="18" charset="0"/>
              </a:rPr>
              <a:t>=&gt;XPBS: Đình </a:t>
            </a:r>
            <a:r>
              <a:rPr lang="vi-VN" sz="2200" dirty="0">
                <a:solidFill>
                  <a:srgbClr val="FF0000"/>
                </a:solidFill>
                <a:latin typeface="Times New Roman" pitchFamily="18" charset="0"/>
                <a:cs typeface="Times New Roman" pitchFamily="18" charset="0"/>
              </a:rPr>
              <a:t>chỉ một phần hoạt động của cơ sở khám bệnh, chữa bệnh liên quan đến hành vi vi phạm trong thời hạn từ 01 tháng đến 03 tháng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44.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hiến, lấy, ghép mô, bộ phận cơ thể người và hiến, lấy xác</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34</a:t>
            </a:fld>
            <a:endParaRPr lang="en-US"/>
          </a:p>
        </p:txBody>
      </p:sp>
    </p:spTree>
    <p:extLst>
      <p:ext uri="{BB962C8B-B14F-4D97-AF65-F5344CB8AC3E}">
        <p14:creationId xmlns:p14="http://schemas.microsoft.com/office/powerpoint/2010/main" val="243141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3477875"/>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hành vi thu tiền đối với việc chăm sóc, phục hồi sức khỏe ngay sau khi thực hiện việc hiến bộ phận cơ thể người và khám sức khỏe định kỳ đối với người hiến bộ phận cơ thể người. </a:t>
            </a:r>
            <a:r>
              <a:rPr lang="vi-VN" sz="2200" dirty="0" smtClean="0">
                <a:solidFill>
                  <a:srgbClr val="FF0000"/>
                </a:solidFill>
                <a:latin typeface="Times New Roman" pitchFamily="18" charset="0"/>
                <a:cs typeface="Times New Roman" pitchFamily="18" charset="0"/>
              </a:rPr>
              <a:t>=&gt; BPKPHQ: Buộc </a:t>
            </a:r>
            <a:r>
              <a:rPr lang="vi-VN" sz="2200" dirty="0">
                <a:solidFill>
                  <a:srgbClr val="FF0000"/>
                </a:solidFill>
                <a:latin typeface="Times New Roman" pitchFamily="18" charset="0"/>
                <a:cs typeface="Times New Roman" pitchFamily="18" charset="0"/>
              </a:rPr>
              <a:t>hoàn trả số tiền đã thu không đúng quy định của pháp </a:t>
            </a:r>
            <a:r>
              <a:rPr lang="vi-VN" sz="2200" dirty="0" smtClean="0">
                <a:solidFill>
                  <a:srgbClr val="FF0000"/>
                </a:solidFill>
                <a:latin typeface="Times New Roman" pitchFamily="18" charset="0"/>
                <a:cs typeface="Times New Roman" pitchFamily="18" charset="0"/>
              </a:rPr>
              <a:t>luật. </a:t>
            </a:r>
            <a:r>
              <a:rPr lang="vi-VN" sz="2200" dirty="0">
                <a:solidFill>
                  <a:srgbClr val="FF0000"/>
                </a:solidFill>
                <a:latin typeface="Times New Roman" pitchFamily="18" charset="0"/>
                <a:cs typeface="Times New Roman" pitchFamily="18" charset="0"/>
              </a:rPr>
              <a:t>Trường hợp không hoàn trả được cho đối tượng thì nộp vào ngân sách nhà nước theo quy định của pháp luật;</a:t>
            </a:r>
          </a:p>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hành vi không bảo đảm một trong các điều kiện hoạt động sau khi đã được cấp giấy phép hoạt động ngân hàng mô. </a:t>
            </a:r>
            <a:r>
              <a:rPr lang="vi-VN" sz="2200" dirty="0" smtClean="0">
                <a:solidFill>
                  <a:srgbClr val="FF0000"/>
                </a:solidFill>
                <a:latin typeface="Times New Roman" pitchFamily="18" charset="0"/>
                <a:cs typeface="Times New Roman" pitchFamily="18" charset="0"/>
              </a:rPr>
              <a:t>=&gt;</a:t>
            </a:r>
            <a:r>
              <a:rPr lang="vi-VN" sz="2200" dirty="0" smtClean="0">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XPBS: Tước </a:t>
            </a:r>
            <a:r>
              <a:rPr lang="vi-VN" sz="2200" dirty="0">
                <a:solidFill>
                  <a:srgbClr val="FF0000"/>
                </a:solidFill>
                <a:latin typeface="Times New Roman" pitchFamily="18" charset="0"/>
                <a:cs typeface="Times New Roman" pitchFamily="18" charset="0"/>
              </a:rPr>
              <a:t>quyền sử dụng </a:t>
            </a:r>
            <a:r>
              <a:rPr lang="vi-VN" sz="2200" dirty="0" smtClean="0">
                <a:solidFill>
                  <a:srgbClr val="FF0000"/>
                </a:solidFill>
                <a:latin typeface="Times New Roman" pitchFamily="18" charset="0"/>
                <a:cs typeface="Times New Roman" pitchFamily="18" charset="0"/>
              </a:rPr>
              <a:t>GPHĐ ngân </a:t>
            </a:r>
            <a:r>
              <a:rPr lang="vi-VN" sz="2200" dirty="0">
                <a:solidFill>
                  <a:srgbClr val="FF0000"/>
                </a:solidFill>
                <a:latin typeface="Times New Roman" pitchFamily="18" charset="0"/>
                <a:cs typeface="Times New Roman" pitchFamily="18" charset="0"/>
              </a:rPr>
              <a:t>hàng mô trong thời hạn từ 03 tháng đến 06 tháng</a:t>
            </a:r>
          </a:p>
          <a:p>
            <a:pPr algn="just"/>
            <a:r>
              <a:rPr lang="vi-VN" sz="2200" dirty="0">
                <a:latin typeface="Times New Roman" pitchFamily="18" charset="0"/>
                <a:cs typeface="Times New Roman" pitchFamily="18" charset="0"/>
              </a:rPr>
              <a:t>4.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hành vi ngân hàng mô hoạt động khi chưa được cấp giấy phép hoạt động</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44.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hiến, lấy, ghép mô, bộ phận cơ thể người và hiến, lấy xác</a:t>
            </a:r>
          </a:p>
        </p:txBody>
      </p:sp>
      <p:sp>
        <p:nvSpPr>
          <p:cNvPr id="7" name="Slide Number Placeholder 6"/>
          <p:cNvSpPr>
            <a:spLocks noGrp="1"/>
          </p:cNvSpPr>
          <p:nvPr>
            <p:ph type="sldNum" sz="quarter" idx="12"/>
          </p:nvPr>
        </p:nvSpPr>
        <p:spPr/>
        <p:txBody>
          <a:bodyPr/>
          <a:lstStyle/>
          <a:p>
            <a:fld id="{24AAD21D-DF1D-489D-9109-39A9CFFED8B7}" type="slidenum">
              <a:rPr lang="en-US" smtClean="0"/>
              <a:pPr/>
              <a:t>35</a:t>
            </a:fld>
            <a:endParaRPr lang="en-US"/>
          </a:p>
        </p:txBody>
      </p:sp>
    </p:spTree>
    <p:extLst>
      <p:ext uri="{BB962C8B-B14F-4D97-AF65-F5344CB8AC3E}">
        <p14:creationId xmlns:p14="http://schemas.microsoft.com/office/powerpoint/2010/main" val="219209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3139321"/>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5</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Tiết lộ thông tin, bí mật về người hiến và người được ghép, trừ trường hợp có sự đồng ý bằng văn bản của các bên hoặc pháp luật có quy định khác;</a:t>
            </a:r>
          </a:p>
          <a:p>
            <a:pPr algn="just"/>
            <a:r>
              <a:rPr lang="vi-VN" sz="2200" dirty="0">
                <a:latin typeface="Times New Roman" pitchFamily="18" charset="0"/>
                <a:cs typeface="Times New Roman" pitchFamily="18" charset="0"/>
              </a:rPr>
              <a:t>b) Tiến hành lấy bộ phận cơ thể không tái sinh ở người sống khi chưa có ý kiến bằng văn bản của Hội đồng tư vấn lấy, ghép bộ phận cơ thể người của cơ sở y tế</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=&gt;XPBS: Đình chỉ một phần hoạt động của cơ sở khám bệnh, chữa bệnh liên quan đến hành vi vi phạm trong thời hạn từ 01 tháng đến 03 tháng </a:t>
            </a:r>
          </a:p>
          <a:p>
            <a:pPr algn="just"/>
            <a:r>
              <a:rPr lang="vi-VN" sz="2200" dirty="0" smtClean="0">
                <a:latin typeface="Times New Roman" pitchFamily="18" charset="0"/>
                <a:cs typeface="Times New Roman" pitchFamily="18" charset="0"/>
              </a:rPr>
              <a:t>c</a:t>
            </a:r>
            <a:r>
              <a:rPr lang="vi-VN" sz="2200" dirty="0">
                <a:latin typeface="Times New Roman" pitchFamily="18" charset="0"/>
                <a:cs typeface="Times New Roman" pitchFamily="18" charset="0"/>
              </a:rPr>
              <a:t>) Lưu giữ mô, bộ phận cơ thể người vì mục đích thương mại</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a:t>
            </a:r>
            <a:r>
              <a:rPr lang="vi-VN" sz="2200" dirty="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XPBS: Tước quyền sử dụng giấy phép hoạt động ngân hàng mô trong thời hạn từ 03 tháng đến 06 </a:t>
            </a:r>
            <a:r>
              <a:rPr lang="vi-VN" sz="2200" dirty="0" smtClean="0">
                <a:solidFill>
                  <a:srgbClr val="FF0000"/>
                </a:solidFill>
                <a:latin typeface="Times New Roman" pitchFamily="18" charset="0"/>
                <a:cs typeface="Times New Roman" pitchFamily="18" charset="0"/>
              </a:rPr>
              <a:t>tháng</a:t>
            </a:r>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44.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hiến, lấy, ghép mô, bộ phận cơ thể người và hiến, lấy xác</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36</a:t>
            </a:fld>
            <a:endParaRPr lang="en-US"/>
          </a:p>
        </p:txBody>
      </p:sp>
    </p:spTree>
    <p:extLst>
      <p:ext uri="{BB962C8B-B14F-4D97-AF65-F5344CB8AC3E}">
        <p14:creationId xmlns:p14="http://schemas.microsoft.com/office/powerpoint/2010/main" val="331647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493538"/>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6. Phạt tiền từ </a:t>
            </a:r>
            <a:r>
              <a:rPr lang="vi-VN" sz="2200" b="1" dirty="0">
                <a:latin typeface="Times New Roman" pitchFamily="18" charset="0"/>
                <a:cs typeface="Times New Roman" pitchFamily="18" charset="0"/>
              </a:rPr>
              <a:t>60.000.000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80.000.000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Lấy, ghép, sử dụng mô, bộ phận cơ thể người vì mục đích thương mại, trừ trường hợp mua bán, chiếm đoạt mô, bộ phận cơ thể người;</a:t>
            </a:r>
          </a:p>
          <a:p>
            <a:pPr algn="just"/>
            <a:r>
              <a:rPr lang="vi-VN" sz="2200" dirty="0">
                <a:latin typeface="Times New Roman" pitchFamily="18" charset="0"/>
                <a:cs typeface="Times New Roman" pitchFamily="18" charset="0"/>
              </a:rPr>
              <a:t>b) Lấy, ghép mô, bộ phận cơ thể người tại cơ sở không đủ điều kiện theo quy định của pháp luật.</a:t>
            </a:r>
          </a:p>
          <a:p>
            <a:pPr algn="just"/>
            <a:r>
              <a:rPr lang="vi-VN" sz="2200" dirty="0">
                <a:latin typeface="Times New Roman" pitchFamily="18" charset="0"/>
                <a:cs typeface="Times New Roman" pitchFamily="18" charset="0"/>
              </a:rPr>
              <a:t>7. Phạt tiền từ </a:t>
            </a:r>
            <a:r>
              <a:rPr lang="vi-VN" sz="2200" b="1" dirty="0">
                <a:latin typeface="Times New Roman" pitchFamily="18" charset="0"/>
                <a:cs typeface="Times New Roman" pitchFamily="18" charset="0"/>
              </a:rPr>
              <a:t>80.000.000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Ép buộc người khác phải cho mô, bộ phận cơ thể người hoặc lấy mô, bộ phận cơ thể của người không tự nguyện hiến;</a:t>
            </a:r>
          </a:p>
          <a:p>
            <a:pPr algn="just"/>
            <a:r>
              <a:rPr lang="vi-VN" sz="2200" dirty="0">
                <a:latin typeface="Times New Roman" pitchFamily="18" charset="0"/>
                <a:cs typeface="Times New Roman" pitchFamily="18" charset="0"/>
              </a:rPr>
              <a:t>b) Lấy mô, bộ phận cơ thể ở người sống dưới 18 tuổi;</a:t>
            </a:r>
          </a:p>
          <a:p>
            <a:pPr algn="just"/>
            <a:r>
              <a:rPr lang="vi-VN" sz="2200" dirty="0">
                <a:latin typeface="Times New Roman" pitchFamily="18" charset="0"/>
                <a:cs typeface="Times New Roman" pitchFamily="18" charset="0"/>
              </a:rPr>
              <a:t>c) Ghép mô, bộ phận cơ thể của người bị nhiễm bệnh theo danh mục do cơ quan nhà nước có thẩm quyền quy định</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Khoản 7 =&gt; BPKPHQ: Buộc </a:t>
            </a:r>
            <a:r>
              <a:rPr lang="vi-VN" sz="2200" dirty="0">
                <a:solidFill>
                  <a:srgbClr val="FF0000"/>
                </a:solidFill>
                <a:latin typeface="Times New Roman" pitchFamily="18" charset="0"/>
                <a:cs typeface="Times New Roman" pitchFamily="18" charset="0"/>
              </a:rPr>
              <a:t>chi trả toàn bộ chi phí khám bệnh, chữa bệnh cho cá nhân bị thiệt </a:t>
            </a:r>
            <a:r>
              <a:rPr lang="vi-VN" sz="2200" dirty="0" smtClean="0">
                <a:solidFill>
                  <a:srgbClr val="FF0000"/>
                </a:solidFill>
                <a:latin typeface="Times New Roman" pitchFamily="18" charset="0"/>
                <a:cs typeface="Times New Roman" pitchFamily="18" charset="0"/>
              </a:rPr>
              <a:t>hại. </a:t>
            </a:r>
            <a:r>
              <a:rPr lang="vi-VN" sz="2200" dirty="0">
                <a:solidFill>
                  <a:srgbClr val="FF0000"/>
                </a:solidFill>
                <a:latin typeface="Times New Roman" pitchFamily="18" charset="0"/>
                <a:cs typeface="Times New Roman" pitchFamily="18" charset="0"/>
              </a:rPr>
              <a:t>Trường hợp không hoàn trả được cho đối tượng thì nộp vào ngân sách nhà nước.</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44.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hiến, lấy, ghép mô, bộ phận cơ thể người và hiến, lấy xác</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37</a:t>
            </a:fld>
            <a:endParaRPr lang="en-US"/>
          </a:p>
        </p:txBody>
      </p:sp>
    </p:spTree>
    <p:extLst>
      <p:ext uri="{BB962C8B-B14F-4D97-AF65-F5344CB8AC3E}">
        <p14:creationId xmlns:p14="http://schemas.microsoft.com/office/powerpoint/2010/main" val="193426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2462213"/>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2.000.000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Tiết lộ thông tin về việc xác định lại giới tính của người khác;</a:t>
            </a:r>
          </a:p>
          <a:p>
            <a:pPr algn="just"/>
            <a:r>
              <a:rPr lang="vi-VN" sz="2200" dirty="0">
                <a:latin typeface="Times New Roman" pitchFamily="18" charset="0"/>
                <a:cs typeface="Times New Roman" pitchFamily="18" charset="0"/>
              </a:rPr>
              <a:t>b) Phân biệt đối xử đối với người đã xác định lại giới tính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a:t>
            </a:r>
            <a:r>
              <a:rPr lang="vi-VN" sz="2200" dirty="0" smtClean="0">
                <a:solidFill>
                  <a:srgbClr val="FF0000"/>
                </a:solidFill>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Buộc xin lỗi trực tiếp người bị phân biệt đối xử </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hành vi xác định lại giới tính khi chưa được phép của Bộ trưởng Bộ Y tế hoặc Giám đốc Sở Y tế.</a:t>
            </a:r>
          </a:p>
          <a:p>
            <a:pPr algn="just"/>
            <a:r>
              <a:rPr lang="vi-VN" sz="2200" dirty="0">
                <a:solidFill>
                  <a:srgbClr val="FF0000"/>
                </a:solidFill>
                <a:latin typeface="Times New Roman" pitchFamily="18" charset="0"/>
                <a:cs typeface="Times New Roman" pitchFamily="18" charset="0"/>
              </a:rPr>
              <a:t>=&gt; </a:t>
            </a:r>
            <a:r>
              <a:rPr lang="vi-VN" sz="2200" dirty="0" smtClean="0">
                <a:solidFill>
                  <a:srgbClr val="FF0000"/>
                </a:solidFill>
                <a:latin typeface="Times New Roman" pitchFamily="18" charset="0"/>
                <a:cs typeface="Times New Roman" pitchFamily="18" charset="0"/>
              </a:rPr>
              <a:t>XPBS: Buộc </a:t>
            </a:r>
            <a:r>
              <a:rPr lang="vi-VN" sz="2200" dirty="0">
                <a:solidFill>
                  <a:srgbClr val="FF0000"/>
                </a:solidFill>
                <a:latin typeface="Times New Roman" pitchFamily="18" charset="0"/>
                <a:cs typeface="Times New Roman" pitchFamily="18" charset="0"/>
              </a:rPr>
              <a:t>nộp lại số lợi bất hợp pháp </a:t>
            </a:r>
            <a:endParaRPr lang="vi-VN" sz="2200" dirty="0" smtClean="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45. Vi phạm quy định về xác định lại giới tính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38</a:t>
            </a:fld>
            <a:endParaRPr lang="en-US"/>
          </a:p>
        </p:txBody>
      </p:sp>
    </p:spTree>
    <p:extLst>
      <p:ext uri="{BB962C8B-B14F-4D97-AF65-F5344CB8AC3E}">
        <p14:creationId xmlns:p14="http://schemas.microsoft.com/office/powerpoint/2010/main" val="17024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p:cNvSpPr>
          <p:nvPr/>
        </p:nvSpPr>
        <p:spPr bwMode="auto">
          <a:xfrm>
            <a:off x="457200" y="388924"/>
            <a:ext cx="1173480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r>
              <a:rPr lang="vi-VN" sz="2400" b="1" dirty="0">
                <a:solidFill>
                  <a:schemeClr val="tx1">
                    <a:lumMod val="75000"/>
                    <a:lumOff val="25000"/>
                  </a:schemeClr>
                </a:solidFill>
                <a:latin typeface="Cambria" panose="02040503050406030204" pitchFamily="18" charset="0"/>
                <a:cs typeface="Lato" panose="020F0502020204030203" pitchFamily="34" charset="0"/>
              </a:rPr>
              <a:t>Điều 46. Vi phạm quy định về khám sức khỏe</a:t>
            </a:r>
          </a:p>
        </p:txBody>
      </p:sp>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3477875"/>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Cung cấp giấy khám sức khỏe khi không thực hiện việc khám đầy đủ các nội dung theo yêu cầu;</a:t>
            </a:r>
          </a:p>
          <a:p>
            <a:pPr algn="just"/>
            <a:r>
              <a:rPr lang="vi-VN" sz="2200" dirty="0">
                <a:latin typeface="Times New Roman" pitchFamily="18" charset="0"/>
                <a:cs typeface="Times New Roman" pitchFamily="18" charset="0"/>
              </a:rPr>
              <a:t>b) Phân loại sức khỏe không đúng với tình trạng sức khỏe của người yêu cầu khám sức khỏe.</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hành vi không bảo đảm một trong các điều kiện của cơ sở khám sức khỏe. </a:t>
            </a:r>
            <a:r>
              <a:rPr lang="vi-VN" sz="2200" dirty="0" smtClean="0">
                <a:solidFill>
                  <a:srgbClr val="FF0000"/>
                </a:solidFill>
                <a:latin typeface="Times New Roman" pitchFamily="18" charset="0"/>
                <a:cs typeface="Times New Roman" pitchFamily="18" charset="0"/>
              </a:rPr>
              <a:t>=&gt; XPBS: Đình </a:t>
            </a:r>
            <a:r>
              <a:rPr lang="vi-VN" sz="2200" dirty="0">
                <a:solidFill>
                  <a:srgbClr val="FF0000"/>
                </a:solidFill>
                <a:latin typeface="Times New Roman" pitchFamily="18" charset="0"/>
                <a:cs typeface="Times New Roman" pitchFamily="18" charset="0"/>
              </a:rPr>
              <a:t>chỉ hoạt động khám sức khỏe của cơ sở trong thời hạn từ 01 tháng đến 03 tháng </a:t>
            </a:r>
          </a:p>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hành vi khám sức khỏe khi không công bố thực hiện việc khám sức khỏe. </a:t>
            </a:r>
            <a:r>
              <a:rPr lang="vi-VN" sz="2200" dirty="0" smtClean="0">
                <a:solidFill>
                  <a:srgbClr val="FF0000"/>
                </a:solidFill>
                <a:latin typeface="Times New Roman" pitchFamily="18" charset="0"/>
                <a:cs typeface="Times New Roman" pitchFamily="18" charset="0"/>
              </a:rPr>
              <a:t>=&gt; XPBS: Tước </a:t>
            </a:r>
            <a:r>
              <a:rPr lang="vi-VN" sz="2200" dirty="0">
                <a:solidFill>
                  <a:srgbClr val="FF0000"/>
                </a:solidFill>
                <a:latin typeface="Times New Roman" pitchFamily="18" charset="0"/>
                <a:cs typeface="Times New Roman" pitchFamily="18" charset="0"/>
              </a:rPr>
              <a:t>quyền sử dụng giấy phép hoạt động khám bệnh, chữa bệnh trong thời hạn từ 01 tháng đến 03 tháng </a:t>
            </a:r>
          </a:p>
        </p:txBody>
      </p:sp>
      <p:sp>
        <p:nvSpPr>
          <p:cNvPr id="5" name="Slide Number Placeholder 4"/>
          <p:cNvSpPr>
            <a:spLocks noGrp="1"/>
          </p:cNvSpPr>
          <p:nvPr>
            <p:ph type="sldNum" sz="quarter" idx="12"/>
          </p:nvPr>
        </p:nvSpPr>
        <p:spPr/>
        <p:txBody>
          <a:bodyPr/>
          <a:lstStyle/>
          <a:p>
            <a:fld id="{24AAD21D-DF1D-489D-9109-39A9CFFED8B7}" type="slidenum">
              <a:rPr lang="en-US" smtClean="0"/>
              <a:pPr/>
              <a:t>39</a:t>
            </a:fld>
            <a:endParaRPr lang="en-US"/>
          </a:p>
        </p:txBody>
      </p:sp>
    </p:spTree>
    <p:extLst>
      <p:ext uri="{BB962C8B-B14F-4D97-AF65-F5344CB8AC3E}">
        <p14:creationId xmlns:p14="http://schemas.microsoft.com/office/powerpoint/2010/main" val="423190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2362200"/>
            <a:ext cx="9262329" cy="1569660"/>
          </a:xfrm>
          <a:prstGeom prst="rect">
            <a:avLst/>
          </a:prstGeom>
          <a:noFill/>
        </p:spPr>
        <p:txBody>
          <a:bodyPr wrap="square" rtlCol="0">
            <a:spAutoFit/>
          </a:bodyPr>
          <a:lstStyle/>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I. CÁC </a:t>
            </a:r>
            <a:r>
              <a:rPr lang="en-US" sz="4800" b="1" dirty="0" smtClean="0">
                <a:solidFill>
                  <a:schemeClr val="tx1">
                    <a:lumMod val="75000"/>
                    <a:lumOff val="25000"/>
                  </a:schemeClr>
                </a:solidFill>
                <a:latin typeface="Cambria" panose="02040503050406030204" pitchFamily="18" charset="0"/>
                <a:cs typeface="Lato" panose="020F0502020204030203" pitchFamily="34" charset="0"/>
              </a:rPr>
              <a:t>HÀNH VI PHẠM </a:t>
            </a:r>
            <a:endParaRPr lang="en-US" sz="4800" b="1" dirty="0" smtClean="0">
              <a:solidFill>
                <a:schemeClr val="tx1">
                  <a:lumMod val="75000"/>
                  <a:lumOff val="25000"/>
                </a:schemeClr>
              </a:solidFill>
              <a:latin typeface="Cambria" panose="02040503050406030204" pitchFamily="18" charset="0"/>
              <a:cs typeface="Lato" panose="020F0502020204030203" pitchFamily="34" charset="0"/>
            </a:endParaRPr>
          </a:p>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HÀNH </a:t>
            </a:r>
            <a:r>
              <a:rPr lang="en-US" sz="4800" b="1" dirty="0" smtClean="0">
                <a:solidFill>
                  <a:schemeClr val="tx1">
                    <a:lumMod val="75000"/>
                    <a:lumOff val="25000"/>
                  </a:schemeClr>
                </a:solidFill>
                <a:latin typeface="Cambria" panose="02040503050406030204" pitchFamily="18" charset="0"/>
                <a:cs typeface="Lato" panose="020F0502020204030203" pitchFamily="34" charset="0"/>
              </a:rPr>
              <a:t>CHÍNH VÀ MỨC XỬ PHẠT</a:t>
            </a:r>
            <a:endParaRPr lang="es-ES_tradnl" sz="4800" b="1" dirty="0">
              <a:solidFill>
                <a:schemeClr val="tx1">
                  <a:lumMod val="75000"/>
                  <a:lumOff val="25000"/>
                </a:schemeClr>
              </a:solidFill>
              <a:latin typeface="Cambria" panose="02040503050406030204" pitchFamily="18" charset="0"/>
              <a:cs typeface="Lato" panose="020F0502020204030203" pitchFamily="34" charset="0"/>
            </a:endParaRPr>
          </a:p>
        </p:txBody>
      </p:sp>
      <p:cxnSp>
        <p:nvCxnSpPr>
          <p:cNvPr id="5" name="Straight Connector 4"/>
          <p:cNvCxnSpPr>
            <a:cxnSpLocks/>
          </p:cNvCxnSpPr>
          <p:nvPr/>
        </p:nvCxnSpPr>
        <p:spPr>
          <a:xfrm flipH="1">
            <a:off x="10744200" y="797023"/>
            <a:ext cx="1" cy="443295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Group 15">
            <a:extLst>
              <a:ext uri="{FF2B5EF4-FFF2-40B4-BE49-F238E27FC236}">
                <a16:creationId xmlns="" xmlns:a16="http://schemas.microsoft.com/office/drawing/2014/main" id="{5C73D90C-2C03-E542-805A-DD2FFABB59A1}"/>
              </a:ext>
            </a:extLst>
          </p:cNvPr>
          <p:cNvGrpSpPr/>
          <p:nvPr/>
        </p:nvGrpSpPr>
        <p:grpSpPr>
          <a:xfrm>
            <a:off x="-71372" y="5486400"/>
            <a:ext cx="12263372" cy="1804622"/>
            <a:chOff x="-71372" y="5358178"/>
            <a:chExt cx="12263372" cy="1804622"/>
          </a:xfrm>
        </p:grpSpPr>
        <p:pic>
          <p:nvPicPr>
            <p:cNvPr id="17" name="Picture 16">
              <a:extLst>
                <a:ext uri="{FF2B5EF4-FFF2-40B4-BE49-F238E27FC236}">
                  <a16:creationId xmlns="" xmlns:a16="http://schemas.microsoft.com/office/drawing/2014/main" id="{CF9A7387-E934-AF4B-9FA4-3317303D4A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8" name="Rectangle 17">
              <a:extLst>
                <a:ext uri="{FF2B5EF4-FFF2-40B4-BE49-F238E27FC236}">
                  <a16:creationId xmlns="" xmlns:a16="http://schemas.microsoft.com/office/drawing/2014/main" id="{40F5AA1E-7493-B54B-86E0-EFAABEF8D0B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6" name="Slide Number Placeholder 5"/>
          <p:cNvSpPr>
            <a:spLocks noGrp="1"/>
          </p:cNvSpPr>
          <p:nvPr>
            <p:ph type="sldNum" sz="quarter" idx="12"/>
          </p:nvPr>
        </p:nvSpPr>
        <p:spPr/>
        <p:txBody>
          <a:bodyPr/>
          <a:lstStyle/>
          <a:p>
            <a:fld id="{24AAD21D-DF1D-489D-9109-39A9CFFED8B7}" type="slidenum">
              <a:rPr lang="en-US" smtClean="0"/>
              <a:pPr/>
              <a:t>4</a:t>
            </a:fld>
            <a:endParaRPr lang="en-US"/>
          </a:p>
        </p:txBody>
      </p:sp>
    </p:spTree>
    <p:extLst>
      <p:ext uri="{BB962C8B-B14F-4D97-AF65-F5344CB8AC3E}">
        <p14:creationId xmlns:p14="http://schemas.microsoft.com/office/powerpoint/2010/main" val="178019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5509200"/>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500.000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tư vấn về các biện pháp kiểm soát nhiễm khuẩn cho người bệnh và người nhà của người bệnh;</a:t>
            </a:r>
          </a:p>
          <a:p>
            <a:pPr algn="just"/>
            <a:r>
              <a:rPr lang="vi-VN" sz="2200" dirty="0">
                <a:latin typeface="Times New Roman" pitchFamily="18" charset="0"/>
                <a:cs typeface="Times New Roman" pitchFamily="18" charset="0"/>
              </a:rPr>
              <a:t>b) Không tuân thủ quy định của pháp luật và của cơ sở khám bệnh, chữa bệnh về kiểm soát nhiễm khuẩn đối với người làm việc trong cơ sở khám bệnh, chữa bệnh, người bệnh và người khác đến cơ sở khám bệnh, chữa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XPBS: Tước quyền sử dụng </a:t>
            </a:r>
            <a:r>
              <a:rPr lang="vi-VN" sz="2200" dirty="0" smtClean="0">
                <a:solidFill>
                  <a:srgbClr val="FF0000"/>
                </a:solidFill>
                <a:latin typeface="Times New Roman" pitchFamily="18" charset="0"/>
                <a:cs typeface="Times New Roman" pitchFamily="18" charset="0"/>
              </a:rPr>
              <a:t>CCHN khám </a:t>
            </a:r>
            <a:r>
              <a:rPr lang="vi-VN" sz="2200" dirty="0">
                <a:solidFill>
                  <a:srgbClr val="FF0000"/>
                </a:solidFill>
                <a:latin typeface="Times New Roman" pitchFamily="18" charset="0"/>
                <a:cs typeface="Times New Roman" pitchFamily="18" charset="0"/>
              </a:rPr>
              <a:t>bệnh, chữa bệnh trong thời hạn từ 01 tháng đến 03 tháng </a:t>
            </a:r>
          </a:p>
          <a:p>
            <a:pPr algn="just"/>
            <a:r>
              <a:rPr lang="vi-VN" sz="2200" dirty="0" smtClean="0">
                <a:latin typeface="Times New Roman" pitchFamily="18" charset="0"/>
                <a:cs typeface="Times New Roman" pitchFamily="18" charset="0"/>
              </a:rPr>
              <a:t>2</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thực hiện hoặc thực hiện không đầy đủ các biện pháp kiểm soát nhiễm khuẩn tại cơ sở khám bệnh, chữa bệnh;</a:t>
            </a:r>
          </a:p>
          <a:p>
            <a:pPr algn="just"/>
            <a:r>
              <a:rPr lang="vi-VN" sz="2200" dirty="0">
                <a:latin typeface="Times New Roman" pitchFamily="18" charset="0"/>
                <a:cs typeface="Times New Roman" pitchFamily="18" charset="0"/>
              </a:rPr>
              <a:t>b) Không bảo đảm cơ sở vật chất, thiết bị, trang phục phòng hộ, điều kiện vệ sinh cá nhân cho người làm việc trong cơ sở khám bệnh, chữa bệnh, người bệnh và người khác đến cơ sở khám bệnh, chữa bệnh phù hợp với yêu cầu về kiểm soát nhiễm khuẩn trong cơ sở khám bệnh, chữa bệnh.</a:t>
            </a:r>
          </a:p>
          <a:p>
            <a:pPr algn="just"/>
            <a:r>
              <a:rPr lang="vi-VN" sz="2200" dirty="0" smtClean="0">
                <a:solidFill>
                  <a:srgbClr val="FF0000"/>
                </a:solidFill>
                <a:latin typeface="Times New Roman" pitchFamily="18" charset="0"/>
                <a:cs typeface="Times New Roman" pitchFamily="18" charset="0"/>
              </a:rPr>
              <a:t>Khoản 2 =&gt; XPBS</a:t>
            </a:r>
            <a:r>
              <a:rPr lang="vi-VN" sz="2200" dirty="0">
                <a:solidFill>
                  <a:srgbClr val="FF0000"/>
                </a:solidFill>
                <a:latin typeface="Times New Roman" pitchFamily="18" charset="0"/>
                <a:cs typeface="Times New Roman" pitchFamily="18" charset="0"/>
              </a:rPr>
              <a:t>: Tước quyền sử dụng </a:t>
            </a:r>
            <a:r>
              <a:rPr lang="vi-VN" sz="2200" dirty="0" smtClean="0">
                <a:solidFill>
                  <a:srgbClr val="FF0000"/>
                </a:solidFill>
                <a:latin typeface="Times New Roman" pitchFamily="18" charset="0"/>
                <a:cs typeface="Times New Roman" pitchFamily="18" charset="0"/>
              </a:rPr>
              <a:t>GPHĐ khám </a:t>
            </a:r>
            <a:r>
              <a:rPr lang="vi-VN" sz="2200" dirty="0">
                <a:solidFill>
                  <a:srgbClr val="FF0000"/>
                </a:solidFill>
                <a:latin typeface="Times New Roman" pitchFamily="18" charset="0"/>
                <a:cs typeface="Times New Roman" pitchFamily="18" charset="0"/>
              </a:rPr>
              <a:t>bệnh, chữa bệnh trong thời hạn từ 01 tháng đến 03 tháng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47. Vi phạm các quy định về kiểm soát nhiễm khuẩn trong cơ sở khám bệnh, chữa bệnh</a:t>
            </a:r>
          </a:p>
        </p:txBody>
      </p:sp>
      <p:sp>
        <p:nvSpPr>
          <p:cNvPr id="6" name="Slide Number Placeholder 5"/>
          <p:cNvSpPr>
            <a:spLocks noGrp="1"/>
          </p:cNvSpPr>
          <p:nvPr>
            <p:ph type="sldNum" sz="quarter" idx="12"/>
          </p:nvPr>
        </p:nvSpPr>
        <p:spPr/>
        <p:txBody>
          <a:bodyPr/>
          <a:lstStyle/>
          <a:p>
            <a:fld id="{24AAD21D-DF1D-489D-9109-39A9CFFED8B7}" type="slidenum">
              <a:rPr lang="en-US" smtClean="0"/>
              <a:pPr/>
              <a:t>40</a:t>
            </a:fld>
            <a:endParaRPr lang="en-US"/>
          </a:p>
        </p:txBody>
      </p:sp>
    </p:spTree>
    <p:extLst>
      <p:ext uri="{BB962C8B-B14F-4D97-AF65-F5344CB8AC3E}">
        <p14:creationId xmlns:p14="http://schemas.microsoft.com/office/powerpoint/2010/main" val="73766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p:cNvSpPr>
          <p:nvPr/>
        </p:nvSpPr>
        <p:spPr bwMode="auto">
          <a:xfrm>
            <a:off x="457200" y="388924"/>
            <a:ext cx="1173480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r>
              <a:rPr lang="vi-VN" sz="2400" b="1" dirty="0">
                <a:solidFill>
                  <a:schemeClr val="tx1">
                    <a:lumMod val="75000"/>
                    <a:lumOff val="25000"/>
                  </a:schemeClr>
                </a:solidFill>
                <a:latin typeface="Cambria" panose="02040503050406030204" pitchFamily="18" charset="0"/>
                <a:cs typeface="Lato" panose="020F0502020204030203" pitchFamily="34" charset="0"/>
              </a:rPr>
              <a:t>Điều 48. Vi phạm quy định về nguyên tắc trong hành nghề khám bệnh, chữa bệnh</a:t>
            </a:r>
          </a:p>
        </p:txBody>
      </p:sp>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832092"/>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Cảnh cáo hoặc phạt tiền từ </a:t>
            </a:r>
            <a:r>
              <a:rPr lang="vi-VN" sz="2200" b="1" dirty="0">
                <a:latin typeface="Times New Roman" pitchFamily="18" charset="0"/>
                <a:cs typeface="Times New Roman" pitchFamily="18" charset="0"/>
              </a:rPr>
              <a:t>200.000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tôn trọng, không hợp tác với người hành nghề khi khám bệnh, chữa bệnh; </a:t>
            </a:r>
            <a:r>
              <a:rPr lang="vi-VN" sz="2200" dirty="0" smtClean="0">
                <a:solidFill>
                  <a:srgbClr val="FF0000"/>
                </a:solidFill>
                <a:latin typeface="Times New Roman" pitchFamily="18" charset="0"/>
                <a:cs typeface="Times New Roman" pitchFamily="18" charset="0"/>
              </a:rPr>
              <a:t>=&gt; BPKPHQ: Buộc </a:t>
            </a:r>
            <a:r>
              <a:rPr lang="vi-VN" sz="2200" dirty="0">
                <a:solidFill>
                  <a:srgbClr val="FF0000"/>
                </a:solidFill>
                <a:latin typeface="Times New Roman" pitchFamily="18" charset="0"/>
                <a:cs typeface="Times New Roman" pitchFamily="18" charset="0"/>
              </a:rPr>
              <a:t>xin lỗi trực tiếp người hành nghề </a:t>
            </a:r>
          </a:p>
          <a:p>
            <a:pPr algn="just"/>
            <a:r>
              <a:rPr lang="vi-VN" sz="2200" dirty="0">
                <a:latin typeface="Times New Roman" pitchFamily="18" charset="0"/>
                <a:cs typeface="Times New Roman" pitchFamily="18" charset="0"/>
              </a:rPr>
              <a:t>b) Không tôn trọng quyền của người bệnh theo quy định của pháp luật; </a:t>
            </a:r>
            <a:r>
              <a:rPr lang="vi-VN" sz="2200" dirty="0">
                <a:solidFill>
                  <a:srgbClr val="FF0000"/>
                </a:solidFill>
                <a:latin typeface="Times New Roman" pitchFamily="18" charset="0"/>
                <a:cs typeface="Times New Roman" pitchFamily="18" charset="0"/>
              </a:rPr>
              <a:t>=&gt; BPKPHQ: </a:t>
            </a:r>
            <a:r>
              <a:rPr lang="vi-VN" sz="2200" dirty="0" smtClean="0">
                <a:solidFill>
                  <a:srgbClr val="FF0000"/>
                </a:solidFill>
                <a:latin typeface="Times New Roman" pitchFamily="18" charset="0"/>
                <a:cs typeface="Times New Roman" pitchFamily="18" charset="0"/>
              </a:rPr>
              <a:t>Buộc </a:t>
            </a:r>
            <a:r>
              <a:rPr lang="vi-VN" sz="2200" dirty="0">
                <a:solidFill>
                  <a:srgbClr val="FF0000"/>
                </a:solidFill>
                <a:latin typeface="Times New Roman" pitchFamily="18" charset="0"/>
                <a:cs typeface="Times New Roman" pitchFamily="18" charset="0"/>
              </a:rPr>
              <a:t>xin lỗi trực tiếp người bệnh </a:t>
            </a:r>
          </a:p>
          <a:p>
            <a:pPr algn="just"/>
            <a:r>
              <a:rPr lang="vi-VN" sz="2200" dirty="0">
                <a:latin typeface="Times New Roman" pitchFamily="18" charset="0"/>
                <a:cs typeface="Times New Roman" pitchFamily="18" charset="0"/>
              </a:rPr>
              <a:t>c) Không chấp hành chỉ định chẩn đoán, điều trị của người hành nghề, trừ trường hợp được quyền từ chối chữa bệnh.</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cung cấp trung thực thông tin liên quan đến tình trạng sức khỏe của mình, không hợp tác đầy đủ với người hành nghề và cơ sở khám bệnh, chữa bệnh;</a:t>
            </a:r>
          </a:p>
          <a:p>
            <a:pPr algn="just"/>
            <a:r>
              <a:rPr lang="vi-VN" sz="2200" dirty="0">
                <a:latin typeface="Times New Roman" pitchFamily="18" charset="0"/>
                <a:cs typeface="Times New Roman" pitchFamily="18" charset="0"/>
              </a:rPr>
              <a:t>b) Không chấp hành nội quy của cơ sở khám bệnh, chữa bệnh;</a:t>
            </a:r>
          </a:p>
          <a:p>
            <a:pPr algn="just"/>
            <a:r>
              <a:rPr lang="vi-VN" sz="2200" dirty="0">
                <a:latin typeface="Times New Roman" pitchFamily="18" charset="0"/>
                <a:cs typeface="Times New Roman" pitchFamily="18" charset="0"/>
              </a:rPr>
              <a:t>c) Không ưu tiên khám bệnh, chữa bệnh đối với trường hợp cấp cứu, trẻ em dưới 06 tuổi, người khuyết tật nặng, người từ đủ 80 tuổi trở lên, người có công với cách mạng, phụ nữ có thai</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4AAD21D-DF1D-489D-9109-39A9CFFED8B7}" type="slidenum">
              <a:rPr lang="en-US" smtClean="0"/>
              <a:pPr/>
              <a:t>41</a:t>
            </a:fld>
            <a:endParaRPr lang="en-US"/>
          </a:p>
        </p:txBody>
      </p:sp>
    </p:spTree>
    <p:extLst>
      <p:ext uri="{BB962C8B-B14F-4D97-AF65-F5344CB8AC3E}">
        <p14:creationId xmlns:p14="http://schemas.microsoft.com/office/powerpoint/2010/main" val="373325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p:cNvSpPr>
          <p:nvPr/>
        </p:nvSpPr>
        <p:spPr bwMode="auto">
          <a:xfrm>
            <a:off x="457200" y="388924"/>
            <a:ext cx="1173480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r>
              <a:rPr lang="vi-VN" sz="2400" b="1" dirty="0">
                <a:solidFill>
                  <a:schemeClr val="tx1">
                    <a:lumMod val="75000"/>
                    <a:lumOff val="25000"/>
                  </a:schemeClr>
                </a:solidFill>
                <a:latin typeface="Cambria" panose="02040503050406030204" pitchFamily="18" charset="0"/>
                <a:cs typeface="Lato" panose="020F0502020204030203" pitchFamily="34" charset="0"/>
              </a:rPr>
              <a:t>Điều 48. Vi phạm quy định về nguyên tắc trong hành nghề khám bệnh, chữa bệnh</a:t>
            </a:r>
          </a:p>
        </p:txBody>
      </p:sp>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3816429"/>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Gây tổn hại đến danh dự, nhân phẩm của người hành nghề trong khi đang khám bệnh, chữa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a:t>
            </a:r>
            <a:r>
              <a:rPr lang="vi-VN" sz="2200" dirty="0" smtClean="0">
                <a:solidFill>
                  <a:srgbClr val="FF0000"/>
                </a:solidFill>
                <a:latin typeface="Times New Roman" pitchFamily="18" charset="0"/>
                <a:cs typeface="Times New Roman" pitchFamily="18" charset="0"/>
              </a:rPr>
              <a:t>BPKPHQ: </a:t>
            </a:r>
            <a:r>
              <a:rPr lang="vi-VN" sz="2200" dirty="0">
                <a:solidFill>
                  <a:srgbClr val="FF0000"/>
                </a:solidFill>
                <a:latin typeface="Times New Roman" pitchFamily="18" charset="0"/>
                <a:cs typeface="Times New Roman" pitchFamily="18" charset="0"/>
              </a:rPr>
              <a:t>Buộc xin lỗi trực tiếp người hành nghề </a:t>
            </a:r>
          </a:p>
          <a:p>
            <a:pPr algn="just"/>
            <a:r>
              <a:rPr lang="vi-VN" sz="2200" dirty="0" smtClean="0">
                <a:latin typeface="Times New Roman" pitchFamily="18" charset="0"/>
                <a:cs typeface="Times New Roman" pitchFamily="18" charset="0"/>
              </a:rPr>
              <a:t>b</a:t>
            </a:r>
            <a:r>
              <a:rPr lang="vi-VN" sz="2200" dirty="0">
                <a:latin typeface="Times New Roman" pitchFamily="18" charset="0"/>
                <a:cs typeface="Times New Roman" pitchFamily="18" charset="0"/>
              </a:rPr>
              <a:t>) Không thực hiện đúng quy tắc ứng xử của người hành nghề theo quy định của pháp luật;</a:t>
            </a:r>
          </a:p>
          <a:p>
            <a:pPr algn="just"/>
            <a:r>
              <a:rPr lang="vi-VN" sz="2200" dirty="0">
                <a:latin typeface="Times New Roman" pitchFamily="18" charset="0"/>
                <a:cs typeface="Times New Roman" pitchFamily="18" charset="0"/>
              </a:rPr>
              <a:t>c) Kỳ thị, phân biệt đối xử đối với người bệnh</a:t>
            </a:r>
            <a:r>
              <a:rPr lang="vi-VN" sz="2200" dirty="0" smtClean="0">
                <a:latin typeface="Times New Roman" pitchFamily="18" charset="0"/>
                <a:cs typeface="Times New Roman" pitchFamily="18" charset="0"/>
              </a:rPr>
              <a:t>.</a:t>
            </a:r>
            <a:r>
              <a:rPr lang="vi-VN" sz="2200" dirty="0">
                <a:solidFill>
                  <a:srgbClr val="FF0000"/>
                </a:solidFill>
                <a:latin typeface="Times New Roman" pitchFamily="18" charset="0"/>
                <a:cs typeface="Times New Roman" pitchFamily="18" charset="0"/>
              </a:rPr>
              <a:t> =&gt; BPKPHQ: Buộc xin lỗi trực tiếp người bệnh </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4.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chi trả chi phí khám bệnh, chữa bệnh khi sử dụng dịch vụ khám bệnh, chữa bệnh, trừ trường hợp được miễn, giảm theo quy định của pháp luật;</a:t>
            </a:r>
          </a:p>
          <a:p>
            <a:pPr algn="just"/>
            <a:r>
              <a:rPr lang="vi-VN" sz="2200" dirty="0">
                <a:latin typeface="Times New Roman" pitchFamily="18" charset="0"/>
                <a:cs typeface="Times New Roman" pitchFamily="18" charset="0"/>
              </a:rPr>
              <a:t>b) Không thành lập hội đồng chuyên môn theo quy định của pháp luật để xác định có hay không có sai sót chuyên môn kỹ thuật trong trường hợp có yêu cầu giải quyết tranh chấp về khám bệnh, chữa bệnh khi xảy ra tai biến đối với người bệnh</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4AAD21D-DF1D-489D-9109-39A9CFFED8B7}" type="slidenum">
              <a:rPr lang="en-US" smtClean="0"/>
              <a:pPr/>
              <a:t>42</a:t>
            </a:fld>
            <a:endParaRPr lang="en-US"/>
          </a:p>
        </p:txBody>
      </p:sp>
    </p:spTree>
    <p:extLst>
      <p:ext uri="{BB962C8B-B14F-4D97-AF65-F5344CB8AC3E}">
        <p14:creationId xmlns:p14="http://schemas.microsoft.com/office/powerpoint/2010/main" val="49544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p:cNvSpPr>
          <p:nvPr/>
        </p:nvSpPr>
        <p:spPr bwMode="auto">
          <a:xfrm>
            <a:off x="457200" y="388924"/>
            <a:ext cx="11734800"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r>
              <a:rPr lang="vi-VN" sz="2400" b="1" dirty="0">
                <a:solidFill>
                  <a:schemeClr val="tx1">
                    <a:lumMod val="75000"/>
                    <a:lumOff val="25000"/>
                  </a:schemeClr>
                </a:solidFill>
                <a:latin typeface="Cambria" panose="02040503050406030204" pitchFamily="18" charset="0"/>
                <a:cs typeface="Lato" panose="020F0502020204030203" pitchFamily="34" charset="0"/>
              </a:rPr>
              <a:t>Điều 48. Vi phạm quy định về nguyên tắc trong hành nghề khám bệnh, chữa bệnh</a:t>
            </a:r>
          </a:p>
        </p:txBody>
      </p:sp>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4154984"/>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5</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hành vi không tuân thủ đúng quy định chuyên môn kỹ thuật trong hành nghề khám bệnh, chữa bệnh, trừ các trường hợp không tuân thủ các quy định chuyên môn kỹ thuật đã được quy định tại các điều khoản khác của Mục này. </a:t>
            </a:r>
            <a:r>
              <a:rPr lang="vi-VN" sz="2200" dirty="0" smtClean="0">
                <a:latin typeface="Times New Roman" pitchFamily="18" charset="0"/>
                <a:cs typeface="Times New Roman" pitchFamily="18" charset="0"/>
              </a:rPr>
              <a:t>=&gt; XPBS: Tước </a:t>
            </a:r>
            <a:r>
              <a:rPr lang="vi-VN" sz="2200" dirty="0">
                <a:latin typeface="Times New Roman" pitchFamily="18" charset="0"/>
                <a:cs typeface="Times New Roman" pitchFamily="18" charset="0"/>
              </a:rPr>
              <a:t>quyền sử dụng chứng chỉ hành nghề khám bệnh, chữa bệnh trong thời hạn từ 01 tháng đến 03 </a:t>
            </a:r>
            <a:r>
              <a:rPr lang="vi-VN" sz="2200" dirty="0" smtClean="0">
                <a:latin typeface="Times New Roman" pitchFamily="18" charset="0"/>
                <a:cs typeface="Times New Roman" pitchFamily="18" charset="0"/>
              </a:rPr>
              <a:t>tháng &amp; Đình </a:t>
            </a:r>
            <a:r>
              <a:rPr lang="vi-VN" sz="2200" dirty="0">
                <a:latin typeface="Times New Roman" pitchFamily="18" charset="0"/>
                <a:cs typeface="Times New Roman" pitchFamily="18" charset="0"/>
              </a:rPr>
              <a:t>chỉ hoạt động một phần của cơ sở (đối với các khoa, phòng, trung tâm, đơn vị, bộ phận vi phạm) hoặc tước quyền sử dụng giấy phép hoạt động khám bệnh, chữa bệnh của cơ sở (đối với vi phạm ảnh hưởng đến toàn bộ hoạt động của cơ sở khám bệnh, chữa bệnh) trong thời hạn từ 01 tháng đến 03 tháng </a:t>
            </a:r>
          </a:p>
          <a:p>
            <a:pPr algn="just"/>
            <a:r>
              <a:rPr lang="vi-VN" sz="2200" dirty="0">
                <a:latin typeface="Times New Roman" pitchFamily="18" charset="0"/>
                <a:cs typeface="Times New Roman" pitchFamily="18" charset="0"/>
              </a:rPr>
              <a:t>6. Phạt tiền từ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đối với hành vi gây tổn hại đến sức khỏe, đe dọa tính mạng của người hành nghề trong khi đang khám bệnh, chữa bệnh</a:t>
            </a:r>
            <a:r>
              <a:rPr lang="vi-VN" sz="2200" dirty="0" smtClean="0">
                <a:latin typeface="Times New Roman" pitchFamily="18" charset="0"/>
                <a:cs typeface="Times New Roman" pitchFamily="18" charset="0"/>
              </a:rPr>
              <a:t>. </a:t>
            </a:r>
            <a:r>
              <a:rPr lang="vi-VN" sz="2200" dirty="0">
                <a:solidFill>
                  <a:srgbClr val="FF0000"/>
                </a:solidFill>
                <a:latin typeface="Times New Roman" pitchFamily="18" charset="0"/>
                <a:cs typeface="Times New Roman" pitchFamily="18" charset="0"/>
              </a:rPr>
              <a:t>=&gt; </a:t>
            </a:r>
            <a:r>
              <a:rPr lang="vi-VN" sz="2200" dirty="0" smtClean="0">
                <a:solidFill>
                  <a:srgbClr val="FF0000"/>
                </a:solidFill>
                <a:latin typeface="Times New Roman" pitchFamily="18" charset="0"/>
                <a:cs typeface="Times New Roman" pitchFamily="18" charset="0"/>
              </a:rPr>
              <a:t>BPKPHQ: </a:t>
            </a:r>
            <a:r>
              <a:rPr lang="vi-VN" sz="2200" dirty="0">
                <a:solidFill>
                  <a:srgbClr val="FF0000"/>
                </a:solidFill>
                <a:latin typeface="Times New Roman" pitchFamily="18" charset="0"/>
                <a:cs typeface="Times New Roman" pitchFamily="18" charset="0"/>
              </a:rPr>
              <a:t>Buộc xin lỗi trực tiếp người hành nghề </a:t>
            </a:r>
          </a:p>
          <a:p>
            <a:pPr algn="just"/>
            <a:endParaRPr lang="vi-VN" sz="2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4AAD21D-DF1D-489D-9109-39A9CFFED8B7}" type="slidenum">
              <a:rPr lang="en-US" smtClean="0"/>
              <a:pPr/>
              <a:t>43</a:t>
            </a:fld>
            <a:endParaRPr lang="en-US"/>
          </a:p>
        </p:txBody>
      </p:sp>
    </p:spTree>
    <p:extLst>
      <p:ext uri="{BB962C8B-B14F-4D97-AF65-F5344CB8AC3E}">
        <p14:creationId xmlns:p14="http://schemas.microsoft.com/office/powerpoint/2010/main" val="167434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990600"/>
            <a:ext cx="10879666" cy="3139321"/>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bố trí đủ số lượng người làm công tác dược lâm sàng theo lộ trình quy định của pháp luật;</a:t>
            </a:r>
          </a:p>
          <a:p>
            <a:pPr algn="just"/>
            <a:r>
              <a:rPr lang="vi-VN" sz="2200" dirty="0">
                <a:latin typeface="Times New Roman" pitchFamily="18" charset="0"/>
                <a:cs typeface="Times New Roman" pitchFamily="18" charset="0"/>
              </a:rPr>
              <a:t>b) Không bố trí người có đủ điều kiện theo quy định của pháp luật làm công tác dược lâm sàng.</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hành vi bố trí người phụ trách công tác dược lâm sàng không có chứng chỉ hành nghề dược hoặc đang trong thời gian bị thu hồi chứng chỉ hành nghề dược, đình chỉ hành nghề dược.</a:t>
            </a:r>
          </a:p>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hành vi không tổ chức hoạt động dược lâm sàng theo lộ trình quy định của pháp luật</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48a. Vi phạm quy định về hoạt động dược lâm sàng của cơ sở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44</a:t>
            </a:fld>
            <a:endParaRPr lang="en-US"/>
          </a:p>
        </p:txBody>
      </p:sp>
    </p:spTree>
    <p:extLst>
      <p:ext uri="{BB962C8B-B14F-4D97-AF65-F5344CB8AC3E}">
        <p14:creationId xmlns:p14="http://schemas.microsoft.com/office/powerpoint/2010/main" val="68534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9062"/>
            <a:ext cx="10879666" cy="4493538"/>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đối với hành vi phát hành tài liệu thông tin, giáo dục, truyền thông về sử dụng sản phẩm dinh dưỡng dùng cho trẻ nhỏ không bảo đảm đúng quy định đối với một trong các nội dung sau đây:</a:t>
            </a:r>
          </a:p>
          <a:p>
            <a:pPr algn="just"/>
            <a:r>
              <a:rPr lang="vi-VN" sz="2200" dirty="0">
                <a:latin typeface="Times New Roman" pitchFamily="18" charset="0"/>
                <a:cs typeface="Times New Roman" pitchFamily="18" charset="0"/>
              </a:rPr>
              <a:t>a) Hướng dẫn cách lựa chọn, sử dụng đúng sản phẩm dinh dưỡng dùng cho trẻ nhỏ;</a:t>
            </a:r>
          </a:p>
          <a:p>
            <a:pPr algn="just"/>
            <a:r>
              <a:rPr lang="vi-VN" sz="2200" dirty="0">
                <a:latin typeface="Times New Roman" pitchFamily="18" charset="0"/>
                <a:cs typeface="Times New Roman" pitchFamily="18" charset="0"/>
              </a:rPr>
              <a:t>b) Hướng dẫn cách rửa sạch và tiệt khuẩn dụng cụ dùng cho trẻ nhỏ ăn;</a:t>
            </a:r>
          </a:p>
          <a:p>
            <a:pPr algn="just"/>
            <a:r>
              <a:rPr lang="vi-VN" sz="2200" dirty="0">
                <a:latin typeface="Times New Roman" pitchFamily="18" charset="0"/>
                <a:cs typeface="Times New Roman" pitchFamily="18" charset="0"/>
              </a:rPr>
              <a:t>c) Hướng dẫn cách cho trẻ nhỏ ăn bằng cốc, thìa hợp vệ sinh;</a:t>
            </a:r>
          </a:p>
          <a:p>
            <a:pPr algn="just"/>
            <a:r>
              <a:rPr lang="vi-VN" sz="2200" dirty="0">
                <a:latin typeface="Times New Roman" pitchFamily="18" charset="0"/>
                <a:cs typeface="Times New Roman" pitchFamily="18" charset="0"/>
              </a:rPr>
              <a:t>d) Những cảnh báo có hại có thể xảy ra đối với sức khỏe của trẻ nhỏ nếu cho trẻ ngậm vú nhân tạo, bú bằng bình hoặc ăn bổ sung trước khi tròn 06 tháng tuổi;</a:t>
            </a:r>
          </a:p>
          <a:p>
            <a:pPr algn="just"/>
            <a:r>
              <a:rPr lang="vi-VN" sz="2200" dirty="0">
                <a:latin typeface="Times New Roman" pitchFamily="18" charset="0"/>
                <a:cs typeface="Times New Roman" pitchFamily="18" charset="0"/>
              </a:rPr>
              <a:t>đ) Cung cấp thông tin về khả năng nhiễm khuẩn khi trẻ bú bình và khi sản phẩm sữa thay thế sữa mẹ không được pha chế và cho ăn đúng cách;</a:t>
            </a:r>
          </a:p>
          <a:p>
            <a:pPr algn="just"/>
            <a:r>
              <a:rPr lang="vi-VN" sz="2200" dirty="0">
                <a:latin typeface="Times New Roman" pitchFamily="18" charset="0"/>
                <a:cs typeface="Times New Roman" pitchFamily="18" charset="0"/>
              </a:rPr>
              <a:t>e) Cảnh báo việc tốn kém khi nuôi trẻ nhỏ bằng sản phẩm sữa thay thế sữa mẹ</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Khoản 1 =&gt; BPKPHQ</a:t>
            </a:r>
            <a:r>
              <a:rPr lang="vi-VN" sz="2200" dirty="0">
                <a:solidFill>
                  <a:srgbClr val="FF0000"/>
                </a:solidFill>
                <a:latin typeface="Times New Roman" pitchFamily="18" charset="0"/>
                <a:cs typeface="Times New Roman" pitchFamily="18" charset="0"/>
              </a:rPr>
              <a:t>: Buộc thu hồi tài liệu truyền thông </a:t>
            </a:r>
            <a:endParaRPr lang="vi-VN" sz="2200" dirty="0" smtClean="0">
              <a:solidFill>
                <a:srgbClr val="FF0000"/>
              </a:solidFill>
              <a:latin typeface="Times New Roman" pitchFamily="18" charset="0"/>
              <a:cs typeface="Times New Roman" pitchFamily="18" charset="0"/>
            </a:endParaRPr>
          </a:p>
          <a:p>
            <a:pPr algn="just"/>
            <a:endParaRPr lang="vi-VN" sz="2200" dirty="0">
              <a:solidFill>
                <a:srgbClr val="FF0000"/>
              </a:solidFill>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49.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thông tin, giáo dục, truyền thông về nuôi dưỡng trẻ nhỏ, sử dụng các SPDD dùng cho trẻ nhỏ và lợi ích của việc nuôi con bằng sữa mẹ</a:t>
            </a:r>
          </a:p>
        </p:txBody>
      </p:sp>
      <p:sp>
        <p:nvSpPr>
          <p:cNvPr id="5" name="Slide Number Placeholder 4"/>
          <p:cNvSpPr>
            <a:spLocks noGrp="1"/>
          </p:cNvSpPr>
          <p:nvPr>
            <p:ph type="sldNum" sz="quarter" idx="12"/>
          </p:nvPr>
        </p:nvSpPr>
        <p:spPr/>
        <p:txBody>
          <a:bodyPr/>
          <a:lstStyle/>
          <a:p>
            <a:fld id="{24AAD21D-DF1D-489D-9109-39A9CFFED8B7}" type="slidenum">
              <a:rPr lang="en-US" smtClean="0"/>
              <a:pPr/>
              <a:t>45</a:t>
            </a:fld>
            <a:endParaRPr lang="en-US"/>
          </a:p>
        </p:txBody>
      </p:sp>
    </p:spTree>
    <p:extLst>
      <p:ext uri="{BB962C8B-B14F-4D97-AF65-F5344CB8AC3E}">
        <p14:creationId xmlns:p14="http://schemas.microsoft.com/office/powerpoint/2010/main" val="306228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5170646"/>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hành vi phát hành tài liệu thông tin, giáo dục, truyền thông về nuôi dưỡng trẻ nhỏ không bảo đảm đúng quy định đối với một trong các nội dung sau đây:</a:t>
            </a:r>
          </a:p>
          <a:p>
            <a:pPr algn="just"/>
            <a:r>
              <a:rPr lang="vi-VN" sz="2200" dirty="0">
                <a:latin typeface="Times New Roman" pitchFamily="18" charset="0"/>
                <a:cs typeface="Times New Roman" pitchFamily="18" charset="0"/>
              </a:rPr>
              <a:t>a) Nêu rõ lợi ích và tính ưu việt của việc nuôi trẻ bằng sữa mẹ, khẳng định sữa mẹ là thức ăn tốt nhất cho sức khỏe và sự phát triển toàn diện của trẻ nhỏ; các yếu tố chống nhiễm khuẩn, đặc biệt là kháng thể chỉ có trong sữa mẹ có tác dụng giúp cho trẻ phòng, chống bệnh tiêu chảy, nhiễm khuẩn đường hô hấp và một số bệnh nhiễm khuẩn khác;</a:t>
            </a:r>
          </a:p>
          <a:p>
            <a:pPr algn="just"/>
            <a:r>
              <a:rPr lang="vi-VN" sz="2200" dirty="0">
                <a:latin typeface="Times New Roman" pitchFamily="18" charset="0"/>
                <a:cs typeface="Times New Roman" pitchFamily="18" charset="0"/>
              </a:rPr>
              <a:t>b) Hướng dẫn nuôi trẻ hoàn toàn bằng sữa mẹ trong 06 tháng tuổi và tiếp tục cho trẻ bú sữa mẹ đến 24 tháng tuổi hoặc lâu hơn, cho trẻ ăn thức ăn bổ sung đúng cách, hợp lý từ 07 tháng tuổi;</a:t>
            </a:r>
          </a:p>
          <a:p>
            <a:pPr algn="just"/>
            <a:r>
              <a:rPr lang="vi-VN" sz="2200" dirty="0">
                <a:latin typeface="Times New Roman" pitchFamily="18" charset="0"/>
                <a:cs typeface="Times New Roman" pitchFamily="18" charset="0"/>
              </a:rPr>
              <a:t>c) Nêu rõ bất lợi khi không nuôi trẻ bằng sữa mẹ mà thay vào đó là cho trẻ ăn sản phẩm sữa thay thế sữa mẹ như: Không cung cấp được cho trẻ khả năng miễn dịch có trong sữa mẹ, tốn kém kinh tế, thời gian, trẻ có thể bị nhiễm khuẩn nếu pha chế không đúng cách và bất lợi khác theo quy định của pháp luật;</a:t>
            </a:r>
          </a:p>
          <a:p>
            <a:pPr algn="just"/>
            <a:r>
              <a:rPr lang="vi-VN" sz="2200" dirty="0">
                <a:latin typeface="Times New Roman" pitchFamily="18" charset="0"/>
                <a:cs typeface="Times New Roman" pitchFamily="18" charset="0"/>
              </a:rPr>
              <a:t>d) Nêu rõ ảnh hưởng không tốt của việc cho trẻ bú bằng bình, ngậm vú ngậm nhân tạo hoặc ăn thức ăn bổ sung trước khi tròn 06 tháng tuổi</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49.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thông tin, giáo dục, truyền thông về nuôi dưỡng trẻ nhỏ, sử dụng các SPDD dùng cho trẻ nhỏ và lợi ích của việc nuôi con bằng sữa mẹ</a:t>
            </a:r>
          </a:p>
        </p:txBody>
      </p:sp>
      <p:sp>
        <p:nvSpPr>
          <p:cNvPr id="6" name="Slide Number Placeholder 5"/>
          <p:cNvSpPr>
            <a:spLocks noGrp="1"/>
          </p:cNvSpPr>
          <p:nvPr>
            <p:ph type="sldNum" sz="quarter" idx="12"/>
          </p:nvPr>
        </p:nvSpPr>
        <p:spPr/>
        <p:txBody>
          <a:bodyPr/>
          <a:lstStyle/>
          <a:p>
            <a:fld id="{24AAD21D-DF1D-489D-9109-39A9CFFED8B7}" type="slidenum">
              <a:rPr lang="en-US" smtClean="0"/>
              <a:pPr/>
              <a:t>46</a:t>
            </a:fld>
            <a:endParaRPr lang="en-US"/>
          </a:p>
        </p:txBody>
      </p:sp>
    </p:spTree>
    <p:extLst>
      <p:ext uri="{BB962C8B-B14F-4D97-AF65-F5344CB8AC3E}">
        <p14:creationId xmlns:p14="http://schemas.microsoft.com/office/powerpoint/2010/main" val="2787226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5170646"/>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hành vi phát hành tài liệu thông tin, giáo dục, truyền thông về nuôi dưỡng trẻ nhỏ không bảo đảm đúng quy định đối với một trong các nội dung sau đây:</a:t>
            </a:r>
          </a:p>
          <a:p>
            <a:pPr algn="just"/>
            <a:r>
              <a:rPr lang="vi-VN" sz="2200" dirty="0" smtClean="0">
                <a:latin typeface="Times New Roman" pitchFamily="18" charset="0"/>
                <a:cs typeface="Times New Roman" pitchFamily="18" charset="0"/>
              </a:rPr>
              <a:t>đ</a:t>
            </a:r>
            <a:r>
              <a:rPr lang="vi-VN" sz="2200" dirty="0">
                <a:latin typeface="Times New Roman" pitchFamily="18" charset="0"/>
                <a:cs typeface="Times New Roman" pitchFamily="18" charset="0"/>
              </a:rPr>
              <a:t>) Hướng dẫn cách pha chế, bảo quản, lựa chọn và sử dụng thức ăn bổ sung cho trẻ tại nhà bằng phương pháp đơn giản, bảo đảm an toàn, dinh dưỡng hợp lý với các loại thực phẩm có sẵn;</a:t>
            </a:r>
          </a:p>
          <a:p>
            <a:pPr algn="just"/>
            <a:r>
              <a:rPr lang="vi-VN" sz="2200" dirty="0">
                <a:latin typeface="Times New Roman" pitchFamily="18" charset="0"/>
                <a:cs typeface="Times New Roman" pitchFamily="18" charset="0"/>
              </a:rPr>
              <a:t>e) Hướng dẫn dinh dưỡng hợp lý cho bà mẹ để duy trì nguồn sữa cho con bú</a:t>
            </a:r>
            <a:r>
              <a:rPr lang="vi-VN" sz="2200" dirty="0" smtClean="0">
                <a:latin typeface="Times New Roman" pitchFamily="18" charset="0"/>
                <a:cs typeface="Times New Roman" pitchFamily="18" charset="0"/>
              </a:rPr>
              <a:t>.</a:t>
            </a:r>
          </a:p>
          <a:p>
            <a:pPr algn="just"/>
            <a:r>
              <a:rPr lang="vi-VN" sz="2200" dirty="0">
                <a:solidFill>
                  <a:srgbClr val="FF0000"/>
                </a:solidFill>
                <a:latin typeface="Times New Roman" pitchFamily="18" charset="0"/>
                <a:cs typeface="Times New Roman" pitchFamily="18" charset="0"/>
              </a:rPr>
              <a:t>Khoản </a:t>
            </a:r>
            <a:r>
              <a:rPr lang="vi-VN" sz="2200" dirty="0" smtClean="0">
                <a:solidFill>
                  <a:srgbClr val="FF0000"/>
                </a:solidFill>
                <a:latin typeface="Times New Roman" pitchFamily="18" charset="0"/>
                <a:cs typeface="Times New Roman" pitchFamily="18" charset="0"/>
              </a:rPr>
              <a:t>2 </a:t>
            </a:r>
            <a:r>
              <a:rPr lang="vi-VN" sz="2200" dirty="0">
                <a:solidFill>
                  <a:srgbClr val="FF0000"/>
                </a:solidFill>
                <a:latin typeface="Times New Roman" pitchFamily="18" charset="0"/>
                <a:cs typeface="Times New Roman" pitchFamily="18" charset="0"/>
              </a:rPr>
              <a:t>=&gt; BPKPHQ: Buộc thu hồi tài liệu truyền thông </a:t>
            </a:r>
          </a:p>
          <a:p>
            <a:pPr algn="just"/>
            <a:r>
              <a:rPr lang="vi-VN" sz="2200" dirty="0" smtClean="0">
                <a:latin typeface="Times New Roman" pitchFamily="18" charset="0"/>
                <a:cs typeface="Times New Roman" pitchFamily="18" charset="0"/>
              </a:rPr>
              <a:t>3</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hành vi phát hành tài liệu thông tin, giáo dục, truyền thông về nuôi dưỡng trẻ nhỏ có một trong các nội dung sau đây:</a:t>
            </a:r>
          </a:p>
          <a:p>
            <a:pPr algn="just"/>
            <a:r>
              <a:rPr lang="vi-VN" sz="2200" dirty="0">
                <a:latin typeface="Times New Roman" pitchFamily="18" charset="0"/>
                <a:cs typeface="Times New Roman" pitchFamily="18" charset="0"/>
              </a:rPr>
              <a:t>a) Tranh ảnh, lời văn hoặc các hình thức khác nhằm khuyến khích việc cho trẻ ăn sản phẩm sữa thay thế sữa mẹ, cho trẻ bú bằng bình hoặc không khuyến khích việc nuôi trẻ bằng sữa mẹ;</a:t>
            </a:r>
          </a:p>
          <a:p>
            <a:pPr algn="just"/>
            <a:r>
              <a:rPr lang="vi-VN" sz="2200" dirty="0">
                <a:latin typeface="Times New Roman" pitchFamily="18" charset="0"/>
                <a:cs typeface="Times New Roman" pitchFamily="18" charset="0"/>
              </a:rPr>
              <a:t>b) So sánh sản phẩm sữa thay thế sữa mẹ là tương đương hoặc tốt hơn sữa mẹ;</a:t>
            </a:r>
          </a:p>
          <a:p>
            <a:pPr algn="just"/>
            <a:r>
              <a:rPr lang="vi-VN" sz="2200" dirty="0">
                <a:latin typeface="Times New Roman" pitchFamily="18" charset="0"/>
                <a:cs typeface="Times New Roman" pitchFamily="18" charset="0"/>
              </a:rPr>
              <a:t>c) Tên hoặc biểu tượng của sản phẩm sữa thay thế sữa mẹ, bình bú, vú ngậm nhân tạo</a:t>
            </a:r>
            <a:r>
              <a:rPr lang="vi-VN" sz="2200" dirty="0" smtClean="0">
                <a:latin typeface="Times New Roman" pitchFamily="18" charset="0"/>
                <a:cs typeface="Times New Roman" pitchFamily="18" charset="0"/>
              </a:rPr>
              <a:t>.</a:t>
            </a:r>
          </a:p>
          <a:p>
            <a:pPr algn="just"/>
            <a:r>
              <a:rPr lang="vi-VN" sz="2200" dirty="0">
                <a:solidFill>
                  <a:srgbClr val="FF0000"/>
                </a:solidFill>
                <a:latin typeface="Times New Roman" pitchFamily="18" charset="0"/>
                <a:cs typeface="Times New Roman" pitchFamily="18" charset="0"/>
              </a:rPr>
              <a:t>Khoản </a:t>
            </a:r>
            <a:r>
              <a:rPr lang="vi-VN" sz="2200" dirty="0" smtClean="0">
                <a:solidFill>
                  <a:srgbClr val="FF0000"/>
                </a:solidFill>
                <a:latin typeface="Times New Roman" pitchFamily="18" charset="0"/>
                <a:cs typeface="Times New Roman" pitchFamily="18" charset="0"/>
              </a:rPr>
              <a:t>3 </a:t>
            </a:r>
            <a:r>
              <a:rPr lang="vi-VN" sz="2200" dirty="0">
                <a:solidFill>
                  <a:srgbClr val="FF0000"/>
                </a:solidFill>
                <a:latin typeface="Times New Roman" pitchFamily="18" charset="0"/>
                <a:cs typeface="Times New Roman" pitchFamily="18" charset="0"/>
              </a:rPr>
              <a:t>=&gt; BPKPHQ: Buộc thu hồi tài liệu truyền thông </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49.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thông tin, giáo dục, truyền thông về nuôi dưỡng trẻ nhỏ, sử dụng các SPDD dùng cho trẻ nhỏ và lợi ích của việc nuôi con bằng sữa mẹ</a:t>
            </a:r>
          </a:p>
        </p:txBody>
      </p:sp>
      <p:sp>
        <p:nvSpPr>
          <p:cNvPr id="6" name="Slide Number Placeholder 5"/>
          <p:cNvSpPr>
            <a:spLocks noGrp="1"/>
          </p:cNvSpPr>
          <p:nvPr>
            <p:ph type="sldNum" sz="quarter" idx="12"/>
          </p:nvPr>
        </p:nvSpPr>
        <p:spPr/>
        <p:txBody>
          <a:bodyPr/>
          <a:lstStyle/>
          <a:p>
            <a:fld id="{24AAD21D-DF1D-489D-9109-39A9CFFED8B7}" type="slidenum">
              <a:rPr lang="en-US" smtClean="0"/>
              <a:pPr/>
              <a:t>47</a:t>
            </a:fld>
            <a:endParaRPr lang="en-US"/>
          </a:p>
        </p:txBody>
      </p:sp>
    </p:spTree>
    <p:extLst>
      <p:ext uri="{BB962C8B-B14F-4D97-AF65-F5344CB8AC3E}">
        <p14:creationId xmlns:p14="http://schemas.microsoft.com/office/powerpoint/2010/main" val="267799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1446550"/>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4</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hành vi không ưu tiên thông tin, giáo dục, truyền thông về lợi ích của việc nuôi con bằng sữa mẹ và phương pháp nuôi dưỡng trẻ nhỏ trong chương trình thông tin, giáo dục, truyền thông về bảo vệ sức khỏe bà mẹ và trẻ em, về cải thiện tình trạng dinh dưỡng ở trẻ nhỏ</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49.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VPQĐ về </a:t>
            </a:r>
            <a:r>
              <a:rPr lang="vi-VN" sz="2400" b="1" dirty="0">
                <a:solidFill>
                  <a:schemeClr val="tx1">
                    <a:lumMod val="75000"/>
                    <a:lumOff val="25000"/>
                  </a:schemeClr>
                </a:solidFill>
                <a:latin typeface="Cambria" panose="02040503050406030204" pitchFamily="18" charset="0"/>
                <a:cs typeface="Lato" panose="020F0502020204030203" pitchFamily="34" charset="0"/>
              </a:rPr>
              <a:t>thông tin, giáo dục, truyền thông về nuôi dưỡng trẻ nhỏ, sử dụng các SPDD dùng cho trẻ nhỏ và lợi ích của việc nuôi con bằng sữa mẹ</a:t>
            </a:r>
          </a:p>
        </p:txBody>
      </p:sp>
      <p:sp>
        <p:nvSpPr>
          <p:cNvPr id="5" name="Slide Number Placeholder 4"/>
          <p:cNvSpPr>
            <a:spLocks noGrp="1"/>
          </p:cNvSpPr>
          <p:nvPr>
            <p:ph type="sldNum" sz="quarter" idx="12"/>
          </p:nvPr>
        </p:nvSpPr>
        <p:spPr/>
        <p:txBody>
          <a:bodyPr/>
          <a:lstStyle/>
          <a:p>
            <a:fld id="{24AAD21D-DF1D-489D-9109-39A9CFFED8B7}" type="slidenum">
              <a:rPr lang="en-US" smtClean="0"/>
              <a:pPr/>
              <a:t>48</a:t>
            </a:fld>
            <a:endParaRPr lang="en-US"/>
          </a:p>
        </p:txBody>
      </p:sp>
    </p:spTree>
    <p:extLst>
      <p:ext uri="{BB962C8B-B14F-4D97-AF65-F5344CB8AC3E}">
        <p14:creationId xmlns:p14="http://schemas.microsoft.com/office/powerpoint/2010/main" val="117526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3139321"/>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30.000.000</a:t>
            </a:r>
            <a:r>
              <a:rPr lang="vi-VN" sz="2200" dirty="0">
                <a:latin typeface="Times New Roman" pitchFamily="18" charset="0"/>
                <a:cs typeface="Times New Roman" pitchFamily="18" charset="0"/>
              </a:rPr>
              <a:t> đồng đối với hành vi quảng cáo thức ăn bổ sung dùng cho trẻ dưới 24 tháng tuổi không bảo đảm các yêu cầu sau đây:</a:t>
            </a:r>
          </a:p>
          <a:p>
            <a:pPr algn="just"/>
            <a:r>
              <a:rPr lang="vi-VN" sz="2200" dirty="0">
                <a:latin typeface="Times New Roman" pitchFamily="18" charset="0"/>
                <a:cs typeface="Times New Roman" pitchFamily="18" charset="0"/>
              </a:rPr>
              <a:t>a) Phần đầu của quảng cáo phải có nội dung: "Sữa mẹ là thức ăn tốt nhất cho sức khỏe và sự phát triển toàn diện của trẻ nhỏ";</a:t>
            </a:r>
          </a:p>
          <a:p>
            <a:pPr algn="just"/>
            <a:r>
              <a:rPr lang="vi-VN" sz="2200" dirty="0">
                <a:latin typeface="Times New Roman" pitchFamily="18" charset="0"/>
                <a:cs typeface="Times New Roman" pitchFamily="18" charset="0"/>
              </a:rPr>
              <a:t>b) Nội dung quảng cáo phải nêu rõ “Sản phẩm này là thức ăn bổ sung và được ăn thêm cùng với sữa mẹ dùng cho trẻ trên 06 tháng tuổi”.</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40.000.000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50.000.000</a:t>
            </a:r>
            <a:r>
              <a:rPr lang="vi-VN" sz="2200" dirty="0">
                <a:latin typeface="Times New Roman" pitchFamily="18" charset="0"/>
                <a:cs typeface="Times New Roman" pitchFamily="18" charset="0"/>
              </a:rPr>
              <a:t> đồng đối với hành vi sử dụng hình ảnh bào thai hoặc trẻ nhỏ trong quảng cáo sữa dùng cho phụ nữ mang thai</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=&gt; </a:t>
            </a:r>
            <a:r>
              <a:rPr lang="vi-VN" sz="2200" dirty="0">
                <a:solidFill>
                  <a:srgbClr val="FF0000"/>
                </a:solidFill>
                <a:latin typeface="Times New Roman" pitchFamily="18" charset="0"/>
                <a:cs typeface="Times New Roman" pitchFamily="18" charset="0"/>
              </a:rPr>
              <a:t>Điều 50 </a:t>
            </a:r>
            <a:r>
              <a:rPr lang="vi-VN" sz="2200" dirty="0" smtClean="0">
                <a:solidFill>
                  <a:srgbClr val="FF0000"/>
                </a:solidFill>
                <a:latin typeface="Times New Roman" pitchFamily="18" charset="0"/>
                <a:cs typeface="Times New Roman" pitchFamily="18" charset="0"/>
              </a:rPr>
              <a:t>BPKPHQ: Buộc </a:t>
            </a:r>
            <a:r>
              <a:rPr lang="vi-VN" sz="2200" dirty="0">
                <a:solidFill>
                  <a:srgbClr val="FF0000"/>
                </a:solidFill>
                <a:latin typeface="Times New Roman" pitchFamily="18" charset="0"/>
                <a:cs typeface="Times New Roman" pitchFamily="18" charset="0"/>
              </a:rPr>
              <a:t>loại bỏ yếu tố vi phạm </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50. Vi phạm các quy định về quảng cáo </a:t>
            </a:r>
            <a:r>
              <a:rPr lang="vi-VN" sz="2400" b="1" dirty="0" smtClean="0">
                <a:solidFill>
                  <a:schemeClr val="tx1">
                    <a:lumMod val="75000"/>
                    <a:lumOff val="25000"/>
                  </a:schemeClr>
                </a:solidFill>
                <a:latin typeface="Cambria" panose="02040503050406030204" pitchFamily="18" charset="0"/>
                <a:cs typeface="Lato" panose="020F0502020204030203" pitchFamily="34" charset="0"/>
              </a:rPr>
              <a:t>SPDD dùng </a:t>
            </a:r>
            <a:r>
              <a:rPr lang="vi-VN" sz="2400" b="1" dirty="0">
                <a:solidFill>
                  <a:schemeClr val="tx1">
                    <a:lumMod val="75000"/>
                    <a:lumOff val="25000"/>
                  </a:schemeClr>
                </a:solidFill>
                <a:latin typeface="Cambria" panose="02040503050406030204" pitchFamily="18" charset="0"/>
                <a:cs typeface="Lato" panose="020F0502020204030203" pitchFamily="34" charset="0"/>
              </a:rPr>
              <a:t>cho trẻ nhỏ</a:t>
            </a:r>
          </a:p>
        </p:txBody>
      </p:sp>
      <p:sp>
        <p:nvSpPr>
          <p:cNvPr id="5" name="Slide Number Placeholder 4"/>
          <p:cNvSpPr>
            <a:spLocks noGrp="1"/>
          </p:cNvSpPr>
          <p:nvPr>
            <p:ph type="sldNum" sz="quarter" idx="12"/>
          </p:nvPr>
        </p:nvSpPr>
        <p:spPr/>
        <p:txBody>
          <a:bodyPr/>
          <a:lstStyle/>
          <a:p>
            <a:fld id="{24AAD21D-DF1D-489D-9109-39A9CFFED8B7}" type="slidenum">
              <a:rPr lang="en-US" smtClean="0"/>
              <a:pPr/>
              <a:t>49</a:t>
            </a:fld>
            <a:endParaRPr lang="en-US"/>
          </a:p>
        </p:txBody>
      </p:sp>
    </p:spTree>
    <p:extLst>
      <p:ext uri="{BB962C8B-B14F-4D97-AF65-F5344CB8AC3E}">
        <p14:creationId xmlns:p14="http://schemas.microsoft.com/office/powerpoint/2010/main" val="145145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02816"/>
            <a:ext cx="10879666" cy="4154984"/>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Cảnh cáo hoặc phạt tiền từ </a:t>
            </a:r>
            <a:r>
              <a:rPr lang="vi-VN" sz="2200" b="1" dirty="0">
                <a:latin typeface="Times New Roman" pitchFamily="18" charset="0"/>
                <a:cs typeface="Times New Roman" pitchFamily="18" charset="0"/>
              </a:rPr>
              <a:t>200.000 </a:t>
            </a:r>
            <a:r>
              <a:rPr lang="vi-VN" sz="2200" dirty="0">
                <a:latin typeface="Times New Roman" pitchFamily="18" charset="0"/>
                <a:cs typeface="Times New Roman" pitchFamily="18" charset="0"/>
              </a:rPr>
              <a:t>đồng đến </a:t>
            </a:r>
            <a:r>
              <a:rPr lang="vi-VN" sz="2200" b="1" dirty="0">
                <a:latin typeface="Times New Roman" pitchFamily="18" charset="0"/>
                <a:cs typeface="Times New Roman" pitchFamily="18" charset="0"/>
              </a:rPr>
              <a:t>500.00</a:t>
            </a:r>
            <a:r>
              <a:rPr lang="vi-VN" sz="2200" dirty="0">
                <a:latin typeface="Times New Roman" pitchFamily="18" charset="0"/>
                <a:cs typeface="Times New Roman" pitchFamily="18" charset="0"/>
              </a:rPr>
              <a:t>0 đồng đối với một trong các hành vi sau đây:</a:t>
            </a:r>
          </a:p>
          <a:p>
            <a:pPr algn="just"/>
            <a:r>
              <a:rPr lang="vi-VN" sz="2200" dirty="0">
                <a:latin typeface="Times New Roman" pitchFamily="18" charset="0"/>
                <a:cs typeface="Times New Roman" pitchFamily="18" charset="0"/>
              </a:rPr>
              <a:t>a) Không đeo biển tên;</a:t>
            </a:r>
          </a:p>
          <a:p>
            <a:pPr algn="just"/>
            <a:r>
              <a:rPr lang="vi-VN" sz="2200" dirty="0">
                <a:latin typeface="Times New Roman" pitchFamily="18" charset="0"/>
                <a:cs typeface="Times New Roman" pitchFamily="18" charset="0"/>
              </a:rPr>
              <a:t>b) Không sử dụng trang bị phòng hộ theo quy định của pháp luật.</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500.000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ký hợp đồng thực hành đối với người thực hành tại cơ sở khám bệnh, chữa bệnh hoặc ký hợp đồng thực hành không đúng mẫu theo quy định của pháp luật;</a:t>
            </a:r>
          </a:p>
          <a:p>
            <a:pPr algn="just"/>
            <a:r>
              <a:rPr lang="vi-VN" sz="2200" dirty="0">
                <a:latin typeface="Times New Roman" pitchFamily="18" charset="0"/>
                <a:cs typeface="Times New Roman" pitchFamily="18" charset="0"/>
              </a:rPr>
              <a:t>b) Không ban hành quyết định phân công người hướng dẫn thực hành hoặc ban hành quyết định phân công người hướng dẫn thực hành không đúng mẫu theo quy định của pháp luật;</a:t>
            </a:r>
          </a:p>
          <a:p>
            <a:pPr algn="just"/>
            <a:r>
              <a:rPr lang="vi-VN" sz="2200" dirty="0">
                <a:latin typeface="Times New Roman" pitchFamily="18" charset="0"/>
                <a:cs typeface="Times New Roman" pitchFamily="18" charset="0"/>
              </a:rPr>
              <a:t>c) Phân công một người hướng dẫn thực hành hướng dẫn vượt quá 05 người thực hành trong cùng một thời điểm.</a:t>
            </a:r>
          </a:p>
          <a:p>
            <a:pPr lvl="1" algn="just"/>
            <a:endParaRPr lang="en-US" sz="2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4AAD21D-DF1D-489D-9109-39A9CFFED8B7}" type="slidenum">
              <a:rPr lang="en-US" smtClean="0"/>
              <a:pPr/>
              <a:t>5</a:t>
            </a:fld>
            <a:endParaRPr lang="en-US"/>
          </a:p>
        </p:txBody>
      </p:sp>
    </p:spTree>
    <p:extLst>
      <p:ext uri="{BB962C8B-B14F-4D97-AF65-F5344CB8AC3E}">
        <p14:creationId xmlns:p14="http://schemas.microsoft.com/office/powerpoint/2010/main" val="3694695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4154984"/>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1. Phạt tiền từ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Hướng dẫn cho trẻ dưới 06 tháng tuổi sử dụng sản phẩm sữa thay thế sữa mẹ, trừ trường hợp có chỉ định của bác sỹ;</a:t>
            </a:r>
          </a:p>
          <a:p>
            <a:pPr algn="just"/>
            <a:r>
              <a:rPr lang="vi-VN" sz="2200" dirty="0">
                <a:latin typeface="Times New Roman" pitchFamily="18" charset="0"/>
                <a:cs typeface="Times New Roman" pitchFamily="18" charset="0"/>
              </a:rPr>
              <a:t>b) Thông tin cho phụ nữ mang thai, bà mẹ có con nhỏ hoặc thành viên gia đình họ là cho trẻ ăn sản phẩm sữa thay thế sữa mẹ có giá trị tương đương hoặc tốt hơn cho trẻ bú sữa mẹ.</a:t>
            </a:r>
          </a:p>
          <a:p>
            <a:pPr algn="just"/>
            <a:r>
              <a:rPr lang="vi-VN" sz="2200" dirty="0">
                <a:latin typeface="Times New Roman" pitchFamily="18" charset="0"/>
                <a:cs typeface="Times New Roman" pitchFamily="18" charset="0"/>
              </a:rPr>
              <a:t>2.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Không cung cấp thông tin chính xác, khoa học và cách thức sử dụng đúng sản phẩm dinh dưỡng dùng cho trẻ nhỏ phù hợp quy định của pháp luật cho thầy thuốc, nhân viên y tế và người tiêu dùng;</a:t>
            </a:r>
          </a:p>
          <a:p>
            <a:pPr algn="just"/>
            <a:r>
              <a:rPr lang="vi-VN" sz="2200" dirty="0">
                <a:latin typeface="Times New Roman" pitchFamily="18" charset="0"/>
                <a:cs typeface="Times New Roman" pitchFamily="18" charset="0"/>
              </a:rPr>
              <a:t>b) Cử nhân viên tiếp xúc trực tiếp hoặc gián tiếp với bà mẹ, phụ nữ mang thai hoặc thành viên trong gia đình họ tại cơ sở y tế hoặc bên ngoài cơ sở y tế với mục đích quảng cáo, tuyên truyền, khuyến khích sử dụng sản phẩm sữa thay thế sữa mẹ</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51. Vi phạm quy định về kinh doanh và sử dụng sản phẩm dinh dưỡng dùng cho trẻ nhỏ</a:t>
            </a:r>
          </a:p>
        </p:txBody>
      </p:sp>
      <p:sp>
        <p:nvSpPr>
          <p:cNvPr id="5" name="Slide Number Placeholder 4"/>
          <p:cNvSpPr>
            <a:spLocks noGrp="1"/>
          </p:cNvSpPr>
          <p:nvPr>
            <p:ph type="sldNum" sz="quarter" idx="12"/>
          </p:nvPr>
        </p:nvSpPr>
        <p:spPr/>
        <p:txBody>
          <a:bodyPr/>
          <a:lstStyle/>
          <a:p>
            <a:fld id="{24AAD21D-DF1D-489D-9109-39A9CFFED8B7}" type="slidenum">
              <a:rPr lang="en-US" smtClean="0"/>
              <a:pPr/>
              <a:t>50</a:t>
            </a:fld>
            <a:endParaRPr lang="en-US"/>
          </a:p>
        </p:txBody>
      </p:sp>
    </p:spTree>
    <p:extLst>
      <p:ext uri="{BB962C8B-B14F-4D97-AF65-F5344CB8AC3E}">
        <p14:creationId xmlns:p14="http://schemas.microsoft.com/office/powerpoint/2010/main" val="1522779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4493538"/>
          </a:xfrm>
          <a:prstGeom prst="rect">
            <a:avLst/>
          </a:prstGeom>
          <a:noFill/>
        </p:spPr>
        <p:txBody>
          <a:bodyPr wrap="square" rtlCol="0">
            <a:spAutoFit/>
          </a:bodyPr>
          <a:lstStyle/>
          <a:p>
            <a:pPr algn="just"/>
            <a:r>
              <a:rPr lang="vi-VN" sz="2200" dirty="0" smtClean="0">
                <a:latin typeface="Times New Roman" pitchFamily="18" charset="0"/>
                <a:cs typeface="Times New Roman" pitchFamily="18" charset="0"/>
              </a:rPr>
              <a:t>2</a:t>
            </a:r>
            <a:r>
              <a:rPr lang="vi-VN" sz="2200" dirty="0">
                <a:latin typeface="Times New Roman" pitchFamily="18" charset="0"/>
                <a:cs typeface="Times New Roman" pitchFamily="18" charset="0"/>
              </a:rPr>
              <a:t>.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c</a:t>
            </a:r>
            <a:r>
              <a:rPr lang="vi-VN" sz="2200" dirty="0">
                <a:latin typeface="Times New Roman" pitchFamily="18" charset="0"/>
                <a:cs typeface="Times New Roman" pitchFamily="18" charset="0"/>
              </a:rPr>
              <a:t>) Không tổ chức tuyên truyền, thực hiện các biện pháp tư vấn nuôi con bằng sữa mẹ cho phụ nữ mang thai, bà mẹ có con nhỏ và thành viên trong gia đình họ tại phòng khám thai, phòng chờ sinh, phòng sau sinh, phòng tư vấn dinh dưỡng hoặc những nơi dễ quan sát, tập trung đối tượng phụ nữ mang thai, bà mẹ có con nhỏ và thành viên gia đình họ theo quy định của pháp luật;</a:t>
            </a:r>
          </a:p>
          <a:p>
            <a:pPr algn="just"/>
            <a:r>
              <a:rPr lang="vi-VN" sz="2200" dirty="0">
                <a:latin typeface="Times New Roman" pitchFamily="18" charset="0"/>
                <a:cs typeface="Times New Roman" pitchFamily="18" charset="0"/>
              </a:rPr>
              <a:t>d) Nhận sản phẩm sữa thay thế sữa mẹ; lợi ích vật chất; vật dụng có tên hoặc biểu tượng của sản phẩm sữa thay thế sữa mẹ do cơ sở sản xuất, kinh doanh tặng;</a:t>
            </a:r>
          </a:p>
          <a:p>
            <a:pPr algn="just"/>
            <a:r>
              <a:rPr lang="vi-VN" sz="2200" dirty="0">
                <a:latin typeface="Times New Roman" pitchFamily="18" charset="0"/>
                <a:cs typeface="Times New Roman" pitchFamily="18" charset="0"/>
              </a:rPr>
              <a:t>đ)24 Cho phép cơ sở sản xuất, kinh doanh tặng mẫu, tặng quà liên quan đến sản phẩm sữa thay thế sữa mẹ trong cơ sở y tế;</a:t>
            </a:r>
          </a:p>
          <a:p>
            <a:pPr algn="just"/>
            <a:r>
              <a:rPr lang="vi-VN" sz="2200" dirty="0">
                <a:latin typeface="Times New Roman" pitchFamily="18" charset="0"/>
                <a:cs typeface="Times New Roman" pitchFamily="18" charset="0"/>
              </a:rPr>
              <a:t>e) Cung cấp danh sách tên, tuổi, địa chỉ, số điện thoại liên hệ của bà mẹ có con nhỏ, phụ nữ mang thai cho nhân viên cơ sở sản xuất, kinh doanh tiếp cận với phụ nữ mang thai, bà mẹ có con nhỏ tại cơ sở y tế.</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51. Vi phạm quy định về kinh doanh và sử dụng sản phẩm dinh dưỡng dùng cho trẻ nhỏ</a:t>
            </a:r>
          </a:p>
        </p:txBody>
      </p:sp>
      <p:sp>
        <p:nvSpPr>
          <p:cNvPr id="5" name="Slide Number Placeholder 4"/>
          <p:cNvSpPr>
            <a:spLocks noGrp="1"/>
          </p:cNvSpPr>
          <p:nvPr>
            <p:ph type="sldNum" sz="quarter" idx="12"/>
          </p:nvPr>
        </p:nvSpPr>
        <p:spPr/>
        <p:txBody>
          <a:bodyPr/>
          <a:lstStyle/>
          <a:p>
            <a:fld id="{24AAD21D-DF1D-489D-9109-39A9CFFED8B7}" type="slidenum">
              <a:rPr lang="en-US" smtClean="0"/>
              <a:pPr/>
              <a:t>51</a:t>
            </a:fld>
            <a:endParaRPr lang="en-US"/>
          </a:p>
        </p:txBody>
      </p:sp>
    </p:spTree>
    <p:extLst>
      <p:ext uri="{BB962C8B-B14F-4D97-AF65-F5344CB8AC3E}">
        <p14:creationId xmlns:p14="http://schemas.microsoft.com/office/powerpoint/2010/main" val="50067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4154984"/>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Tổ chức bán hoặc cho phép bán sản phẩm sữa thay thế sữa mẹ tại cơ sở y tế, trừ nhà thuốc bệnh viện;</a:t>
            </a:r>
          </a:p>
          <a:p>
            <a:pPr algn="just"/>
            <a:r>
              <a:rPr lang="vi-VN" sz="2200" dirty="0">
                <a:latin typeface="Times New Roman" pitchFamily="18" charset="0"/>
                <a:cs typeface="Times New Roman" pitchFamily="18" charset="0"/>
              </a:rPr>
              <a:t>b) Sử dụng hình thức tài trợ học bổng, tài trợ nghiên cứu khoa học, tài trợ kinh phí cho đào tạo, hội nghị, hội thảo, khóa học, buổi hòa nhạc, tổ chức cuộc thi, diễn kịch, xây dựng phim, video clip, dịch vụ tư vấn qua điện thoại hoặc hình thức khác nhằm tuyên truyền hoặc giới thiệu, thúc đẩy việc kinh doanh hoặc sử dụng sản phẩm sữa thay thế sữa mẹ;</a:t>
            </a:r>
          </a:p>
          <a:p>
            <a:pPr algn="just"/>
            <a:r>
              <a:rPr lang="vi-VN" sz="2200" dirty="0">
                <a:latin typeface="Times New Roman" pitchFamily="18" charset="0"/>
                <a:cs typeface="Times New Roman" pitchFamily="18" charset="0"/>
              </a:rPr>
              <a:t>c) Cho phép cơ sở sản xuất, kinh doanh sản phẩm sữa thay thế sữa mẹ trưng bày, niêm yết bất kỳ vật dụng, thiết bị nào có tên hoặc biểu tượng của sản phẩm sữa thay thế sữa mẹ, bình bú, vú ngậm nhân tạo tại cơ sở y tế;</a:t>
            </a:r>
          </a:p>
          <a:p>
            <a:pPr algn="just"/>
            <a:r>
              <a:rPr lang="vi-VN" sz="2200" dirty="0">
                <a:latin typeface="Times New Roman" pitchFamily="18" charset="0"/>
                <a:cs typeface="Times New Roman" pitchFamily="18" charset="0"/>
              </a:rPr>
              <a:t>d) Cho phép nhân viên của cơ sở sản xuất, kinh doanh sản phẩm sữa thay thế sữa mẹ tiếp cận với bà mẹ có con nhỏ, phụ nữ mang thai dưới mọi hình thức.</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51. Vi phạm quy định về kinh doanh và sử dụng sản phẩm dinh dưỡng dùng cho trẻ nhỏ</a:t>
            </a:r>
          </a:p>
        </p:txBody>
      </p:sp>
      <p:sp>
        <p:nvSpPr>
          <p:cNvPr id="5" name="Slide Number Placeholder 4"/>
          <p:cNvSpPr>
            <a:spLocks noGrp="1"/>
          </p:cNvSpPr>
          <p:nvPr>
            <p:ph type="sldNum" sz="quarter" idx="12"/>
          </p:nvPr>
        </p:nvSpPr>
        <p:spPr/>
        <p:txBody>
          <a:bodyPr/>
          <a:lstStyle/>
          <a:p>
            <a:fld id="{24AAD21D-DF1D-489D-9109-39A9CFFED8B7}" type="slidenum">
              <a:rPr lang="en-US" smtClean="0"/>
              <a:pPr/>
              <a:t>52</a:t>
            </a:fld>
            <a:endParaRPr lang="en-US"/>
          </a:p>
        </p:txBody>
      </p:sp>
    </p:spTree>
    <p:extLst>
      <p:ext uri="{BB962C8B-B14F-4D97-AF65-F5344CB8AC3E}">
        <p14:creationId xmlns:p14="http://schemas.microsoft.com/office/powerpoint/2010/main" val="24575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066800"/>
            <a:ext cx="10879666" cy="3477875"/>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4. Phạt tiền từ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20.000.000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Tổ chức trưng bày sản phẩm sữa thay thế sữa mẹ, thức ăn bổ sung dùng cho trẻ dưới 06 tháng tuổi tại cơ sở y tế; trưng bày tên, logo sản phẩm sữa thay thế sữa mẹ trên các biểu ngữ, áp phích và tài liệu quảng cáo khác trong các siêu thị, cửa hàng bán lẻ và cơ sở y tế;</a:t>
            </a:r>
          </a:p>
          <a:p>
            <a:pPr algn="just"/>
            <a:r>
              <a:rPr lang="vi-VN" sz="2200" dirty="0">
                <a:latin typeface="Times New Roman" pitchFamily="18" charset="0"/>
                <a:cs typeface="Times New Roman" pitchFamily="18" charset="0"/>
              </a:rPr>
              <a:t>b) Áp dụng các biện pháp khuyến mại đối với sản phẩm sữa thay thế sữa mẹ như tặng hàng mẫu, tặng phiếu giảm giá, giải thưởng, quà tặng, tính điểm cộng thưởng, giảm giá hoặc bất kỳ hình thức nào khác;</a:t>
            </a:r>
          </a:p>
          <a:p>
            <a:pPr algn="just"/>
            <a:r>
              <a:rPr lang="vi-VN" sz="2200" dirty="0">
                <a:latin typeface="Times New Roman" pitchFamily="18" charset="0"/>
                <a:cs typeface="Times New Roman" pitchFamily="18" charset="0"/>
              </a:rPr>
              <a:t>c) Thực hiện hoặc hỗ trợ việc thông tin, giáo dục, truyền thông liên quan đến nuôi dưỡng trẻ nhỏ nhằm tuyên truyền, giới thiệu, thúc đẩy việc kinh doanh hoặc sử dụng sản phẩm sữa thay thế sữa mẹ.</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51. Vi phạm quy định về kinh doanh và sử dụng sản phẩm dinh dưỡng dùng cho trẻ nhỏ</a:t>
            </a:r>
          </a:p>
        </p:txBody>
      </p:sp>
      <p:sp>
        <p:nvSpPr>
          <p:cNvPr id="5" name="Slide Number Placeholder 4"/>
          <p:cNvSpPr>
            <a:spLocks noGrp="1"/>
          </p:cNvSpPr>
          <p:nvPr>
            <p:ph type="sldNum" sz="quarter" idx="12"/>
          </p:nvPr>
        </p:nvSpPr>
        <p:spPr/>
        <p:txBody>
          <a:bodyPr/>
          <a:lstStyle/>
          <a:p>
            <a:fld id="{24AAD21D-DF1D-489D-9109-39A9CFFED8B7}" type="slidenum">
              <a:rPr lang="en-US" smtClean="0"/>
              <a:pPr/>
              <a:t>53</a:t>
            </a:fld>
            <a:endParaRPr lang="en-US"/>
          </a:p>
        </p:txBody>
      </p:sp>
    </p:spTree>
    <p:extLst>
      <p:ext uri="{BB962C8B-B14F-4D97-AF65-F5344CB8AC3E}">
        <p14:creationId xmlns:p14="http://schemas.microsoft.com/office/powerpoint/2010/main" val="138096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2743200"/>
            <a:ext cx="9262329" cy="830997"/>
          </a:xfrm>
          <a:prstGeom prst="rect">
            <a:avLst/>
          </a:prstGeom>
          <a:noFill/>
        </p:spPr>
        <p:txBody>
          <a:bodyPr wrap="square" rtlCol="0">
            <a:spAutoFit/>
          </a:bodyPr>
          <a:lstStyle/>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II.THẨM QUYỀN  XỬ PHẠT</a:t>
            </a:r>
            <a:endParaRPr lang="es-ES_tradnl" sz="4800" b="1" dirty="0">
              <a:solidFill>
                <a:schemeClr val="tx1">
                  <a:lumMod val="75000"/>
                  <a:lumOff val="25000"/>
                </a:schemeClr>
              </a:solidFill>
              <a:latin typeface="Cambria" panose="02040503050406030204" pitchFamily="18" charset="0"/>
              <a:cs typeface="Lato" panose="020F0502020204030203" pitchFamily="34" charset="0"/>
            </a:endParaRPr>
          </a:p>
        </p:txBody>
      </p:sp>
      <p:cxnSp>
        <p:nvCxnSpPr>
          <p:cNvPr id="5" name="Straight Connector 4"/>
          <p:cNvCxnSpPr>
            <a:cxnSpLocks/>
          </p:cNvCxnSpPr>
          <p:nvPr/>
        </p:nvCxnSpPr>
        <p:spPr>
          <a:xfrm flipH="1">
            <a:off x="10744200" y="797023"/>
            <a:ext cx="1" cy="443295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Group 15">
            <a:extLst>
              <a:ext uri="{FF2B5EF4-FFF2-40B4-BE49-F238E27FC236}">
                <a16:creationId xmlns="" xmlns:a16="http://schemas.microsoft.com/office/drawing/2014/main" id="{5C73D90C-2C03-E542-805A-DD2FFABB59A1}"/>
              </a:ext>
            </a:extLst>
          </p:cNvPr>
          <p:cNvGrpSpPr/>
          <p:nvPr/>
        </p:nvGrpSpPr>
        <p:grpSpPr>
          <a:xfrm>
            <a:off x="-71372" y="5486400"/>
            <a:ext cx="12263372" cy="1804622"/>
            <a:chOff x="-71372" y="5358178"/>
            <a:chExt cx="12263372" cy="1804622"/>
          </a:xfrm>
        </p:grpSpPr>
        <p:pic>
          <p:nvPicPr>
            <p:cNvPr id="17" name="Picture 16">
              <a:extLst>
                <a:ext uri="{FF2B5EF4-FFF2-40B4-BE49-F238E27FC236}">
                  <a16:creationId xmlns="" xmlns:a16="http://schemas.microsoft.com/office/drawing/2014/main" id="{CF9A7387-E934-AF4B-9FA4-3317303D4A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8" name="Rectangle 17">
              <a:extLst>
                <a:ext uri="{FF2B5EF4-FFF2-40B4-BE49-F238E27FC236}">
                  <a16:creationId xmlns="" xmlns:a16="http://schemas.microsoft.com/office/drawing/2014/main" id="{40F5AA1E-7493-B54B-86E0-EFAABEF8D0B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6" name="Slide Number Placeholder 5"/>
          <p:cNvSpPr>
            <a:spLocks noGrp="1"/>
          </p:cNvSpPr>
          <p:nvPr>
            <p:ph type="sldNum" sz="quarter" idx="12"/>
          </p:nvPr>
        </p:nvSpPr>
        <p:spPr/>
        <p:txBody>
          <a:bodyPr/>
          <a:lstStyle/>
          <a:p>
            <a:fld id="{24AAD21D-DF1D-489D-9109-39A9CFFED8B7}" type="slidenum">
              <a:rPr lang="en-US" smtClean="0"/>
              <a:pPr/>
              <a:t>54</a:t>
            </a:fld>
            <a:endParaRPr lang="en-US"/>
          </a:p>
        </p:txBody>
      </p:sp>
    </p:spTree>
    <p:extLst>
      <p:ext uri="{BB962C8B-B14F-4D97-AF65-F5344CB8AC3E}">
        <p14:creationId xmlns:p14="http://schemas.microsoft.com/office/powerpoint/2010/main" val="178019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14400"/>
            <a:ext cx="11032732" cy="452431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Chủ</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tịch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Ủy</a:t>
            </a:r>
            <a:r>
              <a:rPr lang="en-US" sz="2400" b="1" dirty="0" smtClean="0">
                <a:latin typeface="Times New Roman" pitchFamily="18" charset="0"/>
                <a:cs typeface="Times New Roman" pitchFamily="18" charset="0"/>
              </a:rPr>
              <a:t> ban </a:t>
            </a:r>
            <a:r>
              <a:rPr lang="en-US" sz="2400" b="1" dirty="0" err="1" smtClean="0">
                <a:latin typeface="Times New Roman" pitchFamily="18" charset="0"/>
                <a:cs typeface="Times New Roman" pitchFamily="18" charset="0"/>
              </a:rPr>
              <a:t>nhân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cấp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quyền</a:t>
            </a:r>
            <a:r>
              <a:rPr lang="en-US" sz="2400" b="1"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Phạt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Phạt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5.000.000</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VPHC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vi-VN"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 </a:t>
            </a:r>
            <a:r>
              <a:rPr lang="vi-VN" sz="2400" dirty="0">
                <a:latin typeface="Times New Roman" pitchFamily="18" charset="0"/>
                <a:cs typeface="Times New Roman" pitchFamily="18" charset="0"/>
              </a:rPr>
              <a:t>Tịch thu tang vật, phương tiện vi phạm hành chính có giá trị không vượt quá mức tiền phạt đối với từng lĩnh vực được quy định tại điểm b khoản này;</a:t>
            </a:r>
          </a:p>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Chủ</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tịch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Ủy</a:t>
            </a:r>
            <a:r>
              <a:rPr lang="en-US" sz="2400" b="1" dirty="0" smtClean="0">
                <a:latin typeface="Times New Roman" pitchFamily="18" charset="0"/>
                <a:cs typeface="Times New Roman" pitchFamily="18" charset="0"/>
              </a:rPr>
              <a:t> ban </a:t>
            </a:r>
            <a:r>
              <a:rPr lang="en-US" sz="2400" b="1" dirty="0" err="1" smtClean="0">
                <a:latin typeface="Times New Roman" pitchFamily="18" charset="0"/>
                <a:cs typeface="Times New Roman" pitchFamily="18" charset="0"/>
              </a:rPr>
              <a:t>nhân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cấp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huyện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a</a:t>
            </a:r>
            <a:r>
              <a:rPr lang="en-US" sz="2400" dirty="0" err="1" smtClean="0">
                <a:latin typeface="Times New Roman" pitchFamily="18" charset="0"/>
                <a:cs typeface="Times New Roman" pitchFamily="18" charset="0"/>
              </a:rPr>
              <a:t>) Phạt cảnh cáo</a:t>
            </a:r>
          </a:p>
          <a:p>
            <a:pPr algn="just"/>
            <a:r>
              <a:rPr lang="vi-VN" sz="2400" dirty="0" smtClean="0">
                <a:latin typeface="Times New Roman" pitchFamily="18" charset="0"/>
                <a:cs typeface="Times New Roman" pitchFamily="18" charset="0"/>
              </a:rPr>
              <a:t>b) Phạt tiền đến </a:t>
            </a:r>
            <a:r>
              <a:rPr lang="vi-VN" sz="2400" b="1" dirty="0" smtClean="0">
                <a:latin typeface="Times New Roman" pitchFamily="18" charset="0"/>
                <a:cs typeface="Times New Roman" pitchFamily="18" charset="0"/>
              </a:rPr>
              <a:t>50.000.000</a:t>
            </a:r>
            <a:r>
              <a:rPr lang="vi-VN" sz="2400" dirty="0" smtClean="0">
                <a:latin typeface="Times New Roman" pitchFamily="18" charset="0"/>
                <a:cs typeface="Times New Roman" pitchFamily="18" charset="0"/>
              </a:rPr>
              <a:t> đồng đối với VPHC về </a:t>
            </a:r>
            <a:r>
              <a:rPr lang="vi-VN" sz="2400" dirty="0">
                <a:latin typeface="Times New Roman" pitchFamily="18" charset="0"/>
                <a:cs typeface="Times New Roman" pitchFamily="18" charset="0"/>
              </a:rPr>
              <a:t>khám bệnh, chữa bệnh</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Tước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Tịch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tang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tiện</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a:t>
            </a:r>
          </a:p>
          <a:p>
            <a:pPr algn="just"/>
            <a:r>
              <a:rPr lang="vi-VN" sz="2400" dirty="0" smtClean="0">
                <a:latin typeface="Times New Roman" pitchFamily="18" charset="0"/>
                <a:cs typeface="Times New Roman" pitchFamily="18" charset="0"/>
              </a:rPr>
              <a:t>đ) Áp dụng BPKPHQ quy định tại khoản 3 Điều 3 Nghị định 117/2020/NĐ-CP</a:t>
            </a:r>
            <a:endParaRPr lang="en-US" sz="2400" dirty="0" smtClean="0">
              <a:latin typeface="Times New Roman" pitchFamily="18" charset="0"/>
              <a:cs typeface="Times New Roman" pitchFamily="18" charset="0"/>
            </a:endParaRPr>
          </a:p>
        </p:txBody>
      </p:sp>
      <p:sp>
        <p:nvSpPr>
          <p:cNvPr id="13"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103. Thẩm quyền xử phạt của Chủ tịch Ủy ban nhân dân</a:t>
            </a:r>
          </a:p>
        </p:txBody>
      </p:sp>
      <p:sp>
        <p:nvSpPr>
          <p:cNvPr id="6" name="Slide Number Placeholder 5"/>
          <p:cNvSpPr>
            <a:spLocks noGrp="1"/>
          </p:cNvSpPr>
          <p:nvPr>
            <p:ph type="sldNum" sz="quarter" idx="12"/>
          </p:nvPr>
        </p:nvSpPr>
        <p:spPr/>
        <p:txBody>
          <a:bodyPr/>
          <a:lstStyle/>
          <a:p>
            <a:fld id="{24AAD21D-DF1D-489D-9109-39A9CFFED8B7}" type="slidenum">
              <a:rPr lang="en-US" smtClean="0"/>
              <a:pPr/>
              <a:t>55</a:t>
            </a:fld>
            <a:endParaRPr lang="en-US"/>
          </a:p>
        </p:txBody>
      </p:sp>
    </p:spTree>
    <p:extLst>
      <p:ext uri="{BB962C8B-B14F-4D97-AF65-F5344CB8AC3E}">
        <p14:creationId xmlns:p14="http://schemas.microsoft.com/office/powerpoint/2010/main" val="100929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14400"/>
            <a:ext cx="11032732" cy="304698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Chủ</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tịch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Ủy</a:t>
            </a:r>
            <a:r>
              <a:rPr lang="en-US" sz="2400" b="1" dirty="0" smtClean="0">
                <a:latin typeface="Times New Roman" pitchFamily="18" charset="0"/>
                <a:cs typeface="Times New Roman" pitchFamily="18" charset="0"/>
              </a:rPr>
              <a:t> ban </a:t>
            </a:r>
            <a:r>
              <a:rPr lang="en-US" sz="2400" b="1" dirty="0" err="1" smtClean="0">
                <a:latin typeface="Times New Roman" pitchFamily="18" charset="0"/>
                <a:cs typeface="Times New Roman" pitchFamily="18" charset="0"/>
              </a:rPr>
              <a:t>nhân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cấp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tỉnh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quyền</a:t>
            </a:r>
            <a:r>
              <a:rPr lang="en-US" sz="2400" b="1"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Phạt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Phạt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100.000.000</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Tước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d) </a:t>
            </a:r>
            <a:r>
              <a:rPr lang="en-US" sz="2400" dirty="0" err="1" smtClean="0">
                <a:latin typeface="Times New Roman" pitchFamily="18" charset="0"/>
                <a:cs typeface="Times New Roman" pitchFamily="18" charset="0"/>
              </a:rPr>
              <a:t>Tịch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tang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tiện</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a:t>
            </a:r>
          </a:p>
          <a:p>
            <a:pPr algn="just"/>
            <a:r>
              <a:rPr lang="vi-VN" sz="2400" dirty="0" smtClean="0">
                <a:latin typeface="Times New Roman" pitchFamily="18" charset="0"/>
                <a:cs typeface="Times New Roman" pitchFamily="18" charset="0"/>
              </a:rPr>
              <a:t>đ</a:t>
            </a:r>
            <a:r>
              <a:rPr lang="vi-VN" sz="2400" dirty="0">
                <a:latin typeface="Times New Roman" pitchFamily="18" charset="0"/>
                <a:cs typeface="Times New Roman" pitchFamily="18" charset="0"/>
              </a:rPr>
              <a:t>) Áp dụng </a:t>
            </a:r>
            <a:r>
              <a:rPr lang="vi-VN" sz="2400" dirty="0" smtClean="0">
                <a:latin typeface="Times New Roman" pitchFamily="18" charset="0"/>
                <a:cs typeface="Times New Roman" pitchFamily="18" charset="0"/>
              </a:rPr>
              <a:t>BPKPHQ quy </a:t>
            </a:r>
            <a:r>
              <a:rPr lang="vi-VN" sz="2400" dirty="0">
                <a:latin typeface="Times New Roman" pitchFamily="18" charset="0"/>
                <a:cs typeface="Times New Roman" pitchFamily="18" charset="0"/>
              </a:rPr>
              <a:t>định tại </a:t>
            </a:r>
            <a:r>
              <a:rPr lang="vi-VN" sz="2400" dirty="0" smtClean="0">
                <a:latin typeface="Times New Roman" pitchFamily="18" charset="0"/>
                <a:cs typeface="Times New Roman" pitchFamily="18" charset="0"/>
              </a:rPr>
              <a:t>khoản </a:t>
            </a:r>
            <a:r>
              <a:rPr lang="vi-VN" sz="2400" dirty="0">
                <a:latin typeface="Times New Roman" pitchFamily="18" charset="0"/>
                <a:cs typeface="Times New Roman" pitchFamily="18" charset="0"/>
              </a:rPr>
              <a:t>3 Điều 3 Nghị định 117/2020/NĐ-CP</a:t>
            </a: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103. Thẩm quyền xử phạt của Chủ tịch Ủy ban nhân dân</a:t>
            </a:r>
          </a:p>
        </p:txBody>
      </p:sp>
      <p:sp>
        <p:nvSpPr>
          <p:cNvPr id="6" name="Slide Number Placeholder 5"/>
          <p:cNvSpPr>
            <a:spLocks noGrp="1"/>
          </p:cNvSpPr>
          <p:nvPr>
            <p:ph type="sldNum" sz="quarter" idx="12"/>
          </p:nvPr>
        </p:nvSpPr>
        <p:spPr/>
        <p:txBody>
          <a:bodyPr/>
          <a:lstStyle/>
          <a:p>
            <a:fld id="{24AAD21D-DF1D-489D-9109-39A9CFFED8B7}" type="slidenum">
              <a:rPr lang="en-US" smtClean="0"/>
              <a:pPr/>
              <a:t>56</a:t>
            </a:fld>
            <a:endParaRPr lang="en-US"/>
          </a:p>
        </p:txBody>
      </p:sp>
    </p:spTree>
    <p:extLst>
      <p:ext uri="{BB962C8B-B14F-4D97-AF65-F5344CB8AC3E}">
        <p14:creationId xmlns:p14="http://schemas.microsoft.com/office/powerpoint/2010/main" val="100929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5170646"/>
          </a:xfrm>
          <a:prstGeom prst="rect">
            <a:avLst/>
          </a:prstGeom>
          <a:noFill/>
        </p:spPr>
        <p:txBody>
          <a:bodyPr wrap="square" rtlCol="0">
            <a:spAutoFit/>
          </a:bodyPr>
          <a:lstStyle/>
          <a:p>
            <a:pPr algn="just"/>
            <a:r>
              <a:rPr lang="en-US" sz="2200" b="1" dirty="0" smtClean="0">
                <a:latin typeface="Times New Roman" pitchFamily="18" charset="0"/>
                <a:cs typeface="Times New Roman" pitchFamily="18" charset="0"/>
              </a:rPr>
              <a:t>1. </a:t>
            </a:r>
            <a:r>
              <a:rPr lang="en-US" sz="2200" b="1" dirty="0" err="1" smtClean="0">
                <a:latin typeface="Times New Roman" pitchFamily="18" charset="0"/>
                <a:cs typeface="Times New Roman" pitchFamily="18" charset="0"/>
              </a:rPr>
              <a:t>Thanh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tra</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viên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người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được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giao</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thực</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hiện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nhiệm</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vụ</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thanh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tra</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chuyên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ngành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đang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thi</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hành</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công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vụ</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có</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quyền</a:t>
            </a:r>
            <a:r>
              <a:rPr lang="en-US" sz="2200" b="1" dirty="0" smtClean="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a) </a:t>
            </a:r>
            <a:r>
              <a:rPr lang="en-US" sz="2200" dirty="0" err="1" smtClean="0">
                <a:latin typeface="Times New Roman" pitchFamily="18" charset="0"/>
                <a:cs typeface="Times New Roman" pitchFamily="18" charset="0"/>
              </a:rPr>
              <a:t>Phạt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cảnh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cáo</a:t>
            </a:r>
            <a:r>
              <a:rPr lang="en-US" sz="2200" dirty="0" smtClean="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b) </a:t>
            </a:r>
            <a:r>
              <a:rPr lang="en-US" sz="2200" dirty="0" err="1" smtClean="0">
                <a:latin typeface="Times New Roman" pitchFamily="18" charset="0"/>
                <a:cs typeface="Times New Roman" pitchFamily="18" charset="0"/>
              </a:rPr>
              <a:t>Phạt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tiền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đến</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500.000</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đồng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với</a:t>
            </a:r>
            <a:r>
              <a:rPr lang="en-US" sz="2200" dirty="0" smtClean="0">
                <a:latin typeface="Times New Roman" pitchFamily="18" charset="0"/>
                <a:cs typeface="Times New Roman" pitchFamily="18" charset="0"/>
              </a:rPr>
              <a:t> vi </a:t>
            </a:r>
            <a:r>
              <a:rPr lang="en-US" sz="2200" dirty="0" err="1" smtClean="0">
                <a:latin typeface="Times New Roman" pitchFamily="18" charset="0"/>
                <a:cs typeface="Times New Roman" pitchFamily="18" charset="0"/>
              </a:rPr>
              <a:t>phạm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khám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c) </a:t>
            </a:r>
            <a:r>
              <a:rPr lang="en-US" sz="2200" dirty="0" err="1" smtClean="0">
                <a:latin typeface="Times New Roman" pitchFamily="18" charset="0"/>
                <a:cs typeface="Times New Roman" pitchFamily="18" charset="0"/>
              </a:rPr>
              <a:t>Tịch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a:t>
            </a:r>
            <a:r>
              <a:rPr lang="en-US" sz="2200" dirty="0" smtClean="0">
                <a:latin typeface="Times New Roman" pitchFamily="18" charset="0"/>
                <a:cs typeface="Times New Roman" pitchFamily="18" charset="0"/>
              </a:rPr>
              <a:t> tang </a:t>
            </a:r>
            <a:r>
              <a:rPr lang="en-US" sz="2200" dirty="0" err="1" smtClean="0">
                <a:latin typeface="Times New Roman" pitchFamily="18" charset="0"/>
                <a:cs typeface="Times New Roman" pitchFamily="18" charset="0"/>
              </a:rPr>
              <a:t>vật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tiện</a:t>
            </a:r>
            <a:r>
              <a:rPr lang="en-US" sz="2200" dirty="0" smtClean="0">
                <a:latin typeface="Times New Roman" pitchFamily="18" charset="0"/>
                <a:cs typeface="Times New Roman" pitchFamily="18" charset="0"/>
              </a:rPr>
              <a:t> vi </a:t>
            </a:r>
            <a:r>
              <a:rPr lang="en-US" sz="2200" dirty="0" err="1" smtClean="0">
                <a:latin typeface="Times New Roman" pitchFamily="18" charset="0"/>
                <a:cs typeface="Times New Roman" pitchFamily="18" charset="0"/>
              </a:rPr>
              <a:t>phạm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vượt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tiền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lĩnh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b </a:t>
            </a:r>
            <a:r>
              <a:rPr lang="en-US" sz="2200" dirty="0" err="1" smtClean="0">
                <a:latin typeface="Times New Roman" pitchFamily="18" charset="0"/>
                <a:cs typeface="Times New Roman" pitchFamily="18" charset="0"/>
              </a:rPr>
              <a:t>khoản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này</a:t>
            </a:r>
            <a:r>
              <a:rPr lang="en-US" sz="2200" dirty="0" smtClean="0">
                <a:latin typeface="Times New Roman" pitchFamily="18" charset="0"/>
                <a:cs typeface="Times New Roman" pitchFamily="18" charset="0"/>
              </a:rPr>
              <a:t>;</a:t>
            </a:r>
          </a:p>
          <a:p>
            <a:pPr algn="just"/>
            <a:r>
              <a:rPr lang="en-US" sz="2200" b="1" dirty="0">
                <a:latin typeface="Times New Roman" pitchFamily="18" charset="0"/>
                <a:cs typeface="Times New Roman" pitchFamily="18" charset="0"/>
              </a:rPr>
              <a:t>2. </a:t>
            </a:r>
            <a:r>
              <a:rPr lang="en-US" sz="2200" b="1" dirty="0" err="1">
                <a:latin typeface="Times New Roman" pitchFamily="18" charset="0"/>
                <a:cs typeface="Times New Roman" pitchFamily="18" charset="0"/>
              </a:rPr>
              <a:t>Chánh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Thanh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cấp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Sở</a:t>
            </a:r>
            <a:r>
              <a:rPr lang="en-US" sz="2200" b="1"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Trưởng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Trưởng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a)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cáo</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b)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50.000.000</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đồng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vi </a:t>
            </a:r>
            <a:r>
              <a:rPr lang="en-US" sz="2200" dirty="0" err="1">
                <a:latin typeface="Times New Roman" pitchFamily="18" charset="0"/>
                <a:cs typeface="Times New Roman" pitchFamily="18" charset="0"/>
              </a:rPr>
              <a:t>phạm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d) </a:t>
            </a:r>
            <a:r>
              <a:rPr lang="en-US" sz="2200" dirty="0" err="1">
                <a:latin typeface="Times New Roman" pitchFamily="18" charset="0"/>
                <a:cs typeface="Times New Roman" pitchFamily="18" charset="0"/>
              </a:rPr>
              <a:t>Tịch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a:t>
            </a:r>
            <a:r>
              <a:rPr lang="en-US" sz="2200" dirty="0">
                <a:latin typeface="Times New Roman" pitchFamily="18" charset="0"/>
                <a:cs typeface="Times New Roman" pitchFamily="18" charset="0"/>
              </a:rPr>
              <a:t> tang </a:t>
            </a:r>
            <a:r>
              <a:rPr lang="en-US" sz="2200" dirty="0" err="1">
                <a:latin typeface="Times New Roman" pitchFamily="18" charset="0"/>
                <a:cs typeface="Times New Roman" pitchFamily="18" charset="0"/>
              </a:rPr>
              <a:t>vật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tiện</a:t>
            </a:r>
            <a:r>
              <a:rPr lang="en-US" sz="2200" dirty="0">
                <a:latin typeface="Times New Roman" pitchFamily="18" charset="0"/>
                <a:cs typeface="Times New Roman" pitchFamily="18" charset="0"/>
              </a:rPr>
              <a:t> vi </a:t>
            </a:r>
            <a:r>
              <a:rPr lang="en-US" sz="2200" dirty="0" err="1">
                <a:latin typeface="Times New Roman" pitchFamily="18" charset="0"/>
                <a:cs typeface="Times New Roman" pitchFamily="18" charset="0"/>
              </a:rPr>
              <a:t>phạm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vượt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lĩnh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định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điểm</a:t>
            </a:r>
            <a:r>
              <a:rPr lang="en-US" sz="2200" dirty="0">
                <a:latin typeface="Times New Roman" pitchFamily="18" charset="0"/>
                <a:cs typeface="Times New Roman" pitchFamily="18" charset="0"/>
              </a:rPr>
              <a:t> b </a:t>
            </a:r>
            <a:r>
              <a:rPr lang="en-US" sz="2200" dirty="0" err="1">
                <a:latin typeface="Times New Roman" pitchFamily="18" charset="0"/>
                <a:cs typeface="Times New Roman" pitchFamily="18" charset="0"/>
              </a:rPr>
              <a:t>khoản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này</a:t>
            </a:r>
            <a:r>
              <a:rPr lang="en-US"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đ) Áp dụng </a:t>
            </a:r>
            <a:r>
              <a:rPr lang="vi-VN" sz="2200" dirty="0" smtClean="0">
                <a:latin typeface="Times New Roman" pitchFamily="18" charset="0"/>
                <a:cs typeface="Times New Roman" pitchFamily="18" charset="0"/>
              </a:rPr>
              <a:t>BPKPHQ quy </a:t>
            </a:r>
            <a:r>
              <a:rPr lang="vi-VN" sz="2200" dirty="0">
                <a:latin typeface="Times New Roman" pitchFamily="18" charset="0"/>
                <a:cs typeface="Times New Roman" pitchFamily="18" charset="0"/>
              </a:rPr>
              <a:t>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104. Thẩm quyền xử phạt của Thanh tra</a:t>
            </a:r>
          </a:p>
        </p:txBody>
      </p:sp>
      <p:sp>
        <p:nvSpPr>
          <p:cNvPr id="6" name="Slide Number Placeholder 5"/>
          <p:cNvSpPr>
            <a:spLocks noGrp="1"/>
          </p:cNvSpPr>
          <p:nvPr>
            <p:ph type="sldNum" sz="quarter" idx="12"/>
          </p:nvPr>
        </p:nvSpPr>
        <p:spPr/>
        <p:txBody>
          <a:bodyPr/>
          <a:lstStyle/>
          <a:p>
            <a:fld id="{24AAD21D-DF1D-489D-9109-39A9CFFED8B7}" type="slidenum">
              <a:rPr lang="en-US" smtClean="0"/>
              <a:pPr/>
              <a:t>57</a:t>
            </a:fld>
            <a:endParaRPr lang="en-US"/>
          </a:p>
        </p:txBody>
      </p:sp>
    </p:spTree>
    <p:extLst>
      <p:ext uri="{BB962C8B-B14F-4D97-AF65-F5344CB8AC3E}">
        <p14:creationId xmlns:p14="http://schemas.microsoft.com/office/powerpoint/2010/main" val="100929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5509200"/>
          </a:xfrm>
          <a:prstGeom prst="rect">
            <a:avLst/>
          </a:prstGeom>
          <a:noFill/>
        </p:spPr>
        <p:txBody>
          <a:bodyPr wrap="square" rtlCol="0">
            <a:spAutoFit/>
          </a:bodyPr>
          <a:lstStyle/>
          <a:p>
            <a:pPr algn="just"/>
            <a:r>
              <a:rPr lang="en-US" sz="2200" b="1" dirty="0">
                <a:latin typeface="Times New Roman" pitchFamily="18" charset="0"/>
                <a:cs typeface="Times New Roman" pitchFamily="18" charset="0"/>
              </a:rPr>
              <a:t>3. </a:t>
            </a:r>
            <a:r>
              <a:rPr lang="en-US" sz="2200" b="1" dirty="0" err="1">
                <a:latin typeface="Times New Roman" pitchFamily="18" charset="0"/>
                <a:cs typeface="Times New Roman" pitchFamily="18" charset="0"/>
              </a:rPr>
              <a:t>Chánh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Thanh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cấp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Bộ</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Cục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trưởng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Cục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Quản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lý</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Khám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chữa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bệnh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và</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các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chức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danh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tương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đương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được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Chính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phủ</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giao</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thực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hiện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chức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năng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thanh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chuyên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ngành</a:t>
            </a:r>
            <a:r>
              <a:rPr lang="en-US" sz="2200" b="1"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a)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cáo</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b)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100.000.000</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đồng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vi </a:t>
            </a:r>
            <a:r>
              <a:rPr lang="en-US" sz="2200" dirty="0" err="1">
                <a:latin typeface="Times New Roman" pitchFamily="18" charset="0"/>
                <a:cs typeface="Times New Roman" pitchFamily="18" charset="0"/>
              </a:rPr>
              <a:t>phạm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c) </a:t>
            </a:r>
            <a:r>
              <a:rPr lang="en-US" sz="2200" dirty="0" err="1">
                <a:latin typeface="Times New Roman" pitchFamily="18" charset="0"/>
                <a:cs typeface="Times New Roman" pitchFamily="18" charset="0"/>
              </a:rPr>
              <a:t>Tước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d) </a:t>
            </a:r>
            <a:r>
              <a:rPr lang="en-US" sz="2200" dirty="0" err="1">
                <a:latin typeface="Times New Roman" pitchFamily="18" charset="0"/>
                <a:cs typeface="Times New Roman" pitchFamily="18" charset="0"/>
              </a:rPr>
              <a:t>Tịch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a:t>
            </a:r>
            <a:r>
              <a:rPr lang="en-US" sz="2200" dirty="0">
                <a:latin typeface="Times New Roman" pitchFamily="18" charset="0"/>
                <a:cs typeface="Times New Roman" pitchFamily="18" charset="0"/>
              </a:rPr>
              <a:t> tang </a:t>
            </a:r>
            <a:r>
              <a:rPr lang="en-US" sz="2200" dirty="0" err="1">
                <a:latin typeface="Times New Roman" pitchFamily="18" charset="0"/>
                <a:cs typeface="Times New Roman" pitchFamily="18" charset="0"/>
              </a:rPr>
              <a:t>vật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tiện</a:t>
            </a:r>
            <a:r>
              <a:rPr lang="en-US" sz="2200" dirty="0">
                <a:latin typeface="Times New Roman" pitchFamily="18" charset="0"/>
                <a:cs typeface="Times New Roman" pitchFamily="18" charset="0"/>
              </a:rPr>
              <a:t> vi </a:t>
            </a:r>
            <a:r>
              <a:rPr lang="en-US" sz="2200" dirty="0" err="1">
                <a:latin typeface="Times New Roman" pitchFamily="18" charset="0"/>
                <a:cs typeface="Times New Roman" pitchFamily="18" charset="0"/>
              </a:rPr>
              <a:t>phạm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đ) Áp dụng BPKPHQ quy định tại khoản 3 Điều 3 Nghị định 117/2020/NĐ-CP</a:t>
            </a:r>
          </a:p>
          <a:p>
            <a:pPr algn="just"/>
            <a:r>
              <a:rPr lang="en-US" sz="2200" b="1" dirty="0" smtClean="0">
                <a:latin typeface="Times New Roman" pitchFamily="18" charset="0"/>
                <a:cs typeface="Times New Roman" pitchFamily="18" charset="0"/>
              </a:rPr>
              <a:t>4</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Trưởng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thanh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tra</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chuyên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ngành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cấp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bộ</a:t>
            </a:r>
            <a:r>
              <a:rPr lang="en-US" sz="2200" b="1"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a)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cáo</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b)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tiền</a:t>
            </a:r>
            <a:r>
              <a:rPr lang="en-US" sz="2200"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70.000.000</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đồng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vi </a:t>
            </a:r>
            <a:r>
              <a:rPr lang="en-US" sz="2200" dirty="0" err="1">
                <a:latin typeface="Times New Roman" pitchFamily="18" charset="0"/>
                <a:cs typeface="Times New Roman" pitchFamily="18" charset="0"/>
              </a:rPr>
              <a:t>phạm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bệnh</a:t>
            </a:r>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c) </a:t>
            </a:r>
            <a:r>
              <a:rPr lang="en-US" sz="2200" dirty="0" err="1">
                <a:latin typeface="Times New Roman" pitchFamily="18" charset="0"/>
                <a:cs typeface="Times New Roman" pitchFamily="18" charset="0"/>
              </a:rPr>
              <a:t>Tước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d) </a:t>
            </a:r>
            <a:r>
              <a:rPr lang="en-US" sz="2200" dirty="0" err="1">
                <a:latin typeface="Times New Roman" pitchFamily="18" charset="0"/>
                <a:cs typeface="Times New Roman" pitchFamily="18" charset="0"/>
              </a:rPr>
              <a:t>Tịch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a:t>
            </a:r>
            <a:r>
              <a:rPr lang="en-US" sz="2200" dirty="0">
                <a:latin typeface="Times New Roman" pitchFamily="18" charset="0"/>
                <a:cs typeface="Times New Roman" pitchFamily="18" charset="0"/>
              </a:rPr>
              <a:t> tang </a:t>
            </a:r>
            <a:r>
              <a:rPr lang="en-US" sz="2200" dirty="0" err="1">
                <a:latin typeface="Times New Roman" pitchFamily="18" charset="0"/>
                <a:cs typeface="Times New Roman" pitchFamily="18" charset="0"/>
              </a:rPr>
              <a:t>vật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tiện</a:t>
            </a:r>
            <a:r>
              <a:rPr lang="en-US" sz="2200" dirty="0">
                <a:latin typeface="Times New Roman" pitchFamily="18" charset="0"/>
                <a:cs typeface="Times New Roman" pitchFamily="18" charset="0"/>
              </a:rPr>
              <a:t> vi </a:t>
            </a:r>
            <a:r>
              <a:rPr lang="en-US" sz="2200" dirty="0" err="1">
                <a:latin typeface="Times New Roman" pitchFamily="18" charset="0"/>
                <a:cs typeface="Times New Roman" pitchFamily="18" charset="0"/>
              </a:rPr>
              <a:t>phạm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vượt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định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điểm</a:t>
            </a:r>
            <a:r>
              <a:rPr lang="en-US" sz="2200" dirty="0">
                <a:latin typeface="Times New Roman" pitchFamily="18" charset="0"/>
                <a:cs typeface="Times New Roman" pitchFamily="18" charset="0"/>
              </a:rPr>
              <a:t> b </a:t>
            </a:r>
            <a:r>
              <a:rPr lang="en-US" sz="2200" dirty="0" err="1">
                <a:latin typeface="Times New Roman" pitchFamily="18" charset="0"/>
                <a:cs typeface="Times New Roman" pitchFamily="18" charset="0"/>
              </a:rPr>
              <a:t>khoản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này</a:t>
            </a:r>
            <a:r>
              <a:rPr lang="en-US"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đ)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104. Thẩm quyền xử phạt của Thanh tra</a:t>
            </a:r>
          </a:p>
        </p:txBody>
      </p:sp>
      <p:sp>
        <p:nvSpPr>
          <p:cNvPr id="6" name="Slide Number Placeholder 5"/>
          <p:cNvSpPr>
            <a:spLocks noGrp="1"/>
          </p:cNvSpPr>
          <p:nvPr>
            <p:ph type="sldNum" sz="quarter" idx="12"/>
          </p:nvPr>
        </p:nvSpPr>
        <p:spPr/>
        <p:txBody>
          <a:bodyPr/>
          <a:lstStyle/>
          <a:p>
            <a:fld id="{24AAD21D-DF1D-489D-9109-39A9CFFED8B7}" type="slidenum">
              <a:rPr lang="en-US" smtClean="0"/>
              <a:pPr/>
              <a:t>58</a:t>
            </a:fld>
            <a:endParaRPr lang="en-US"/>
          </a:p>
        </p:txBody>
      </p:sp>
    </p:spTree>
    <p:extLst>
      <p:ext uri="{BB962C8B-B14F-4D97-AF65-F5344CB8AC3E}">
        <p14:creationId xmlns:p14="http://schemas.microsoft.com/office/powerpoint/2010/main" val="8774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3416320"/>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1. Kiểm soát viên thị trường đang thi hành công vụ có quyền:</a:t>
            </a:r>
          </a:p>
          <a:p>
            <a:pPr algn="just"/>
            <a:r>
              <a:rPr lang="vi-VN" sz="2400" dirty="0">
                <a:latin typeface="Times New Roman" pitchFamily="18" charset="0"/>
                <a:cs typeface="Times New Roman" pitchFamily="18" charset="0"/>
              </a:rPr>
              <a:t>a) Phạt cảnh cáo;</a:t>
            </a:r>
          </a:p>
          <a:p>
            <a:pPr algn="just"/>
            <a:r>
              <a:rPr lang="vi-VN" sz="2400" dirty="0">
                <a:latin typeface="Times New Roman" pitchFamily="18" charset="0"/>
                <a:cs typeface="Times New Roman" pitchFamily="18" charset="0"/>
              </a:rPr>
              <a:t>b) Phạt tiền đến </a:t>
            </a:r>
            <a:r>
              <a:rPr lang="vi-VN" sz="2400" b="1" dirty="0">
                <a:latin typeface="Times New Roman" pitchFamily="18" charset="0"/>
                <a:cs typeface="Times New Roman" pitchFamily="18" charset="0"/>
              </a:rPr>
              <a:t>500.000</a:t>
            </a:r>
            <a:r>
              <a:rPr lang="vi-VN" sz="2400" dirty="0">
                <a:latin typeface="Times New Roman" pitchFamily="18" charset="0"/>
                <a:cs typeface="Times New Roman" pitchFamily="18" charset="0"/>
              </a:rPr>
              <a:t> đồng đối với vi phạm hành chính về khám bệnh, chữa </a:t>
            </a:r>
            <a:r>
              <a:rPr lang="vi-VN" sz="2400" dirty="0" smtClean="0">
                <a:latin typeface="Times New Roman" pitchFamily="18" charset="0"/>
                <a:cs typeface="Times New Roman" pitchFamily="18" charset="0"/>
              </a:rPr>
              <a:t>bệnh</a:t>
            </a:r>
          </a:p>
          <a:p>
            <a:pPr algn="just"/>
            <a:r>
              <a:rPr lang="vi-VN" sz="2400" b="1" dirty="0" smtClean="0">
                <a:latin typeface="Times New Roman" pitchFamily="18" charset="0"/>
                <a:cs typeface="Times New Roman" pitchFamily="18" charset="0"/>
              </a:rPr>
              <a:t>2</a:t>
            </a:r>
            <a:r>
              <a:rPr lang="vi-VN" sz="2400" b="1" dirty="0">
                <a:latin typeface="Times New Roman" pitchFamily="18" charset="0"/>
                <a:cs typeface="Times New Roman" pitchFamily="18" charset="0"/>
              </a:rPr>
              <a:t>. Đội trưởng Đội Quản lý thị trường có quyền:</a:t>
            </a:r>
          </a:p>
          <a:p>
            <a:pPr algn="just"/>
            <a:r>
              <a:rPr lang="vi-VN" sz="2400" dirty="0">
                <a:latin typeface="Times New Roman" pitchFamily="18" charset="0"/>
                <a:cs typeface="Times New Roman" pitchFamily="18" charset="0"/>
              </a:rPr>
              <a:t>a) Phạt cảnh cáo;</a:t>
            </a:r>
          </a:p>
          <a:p>
            <a:pPr algn="just"/>
            <a:r>
              <a:rPr lang="vi-VN" sz="2400" dirty="0">
                <a:latin typeface="Times New Roman" pitchFamily="18" charset="0"/>
                <a:cs typeface="Times New Roman" pitchFamily="18" charset="0"/>
              </a:rPr>
              <a:t>b) Phạt tiền đến </a:t>
            </a:r>
            <a:r>
              <a:rPr lang="vi-VN" sz="2400" b="1" dirty="0">
                <a:latin typeface="Times New Roman" pitchFamily="18" charset="0"/>
                <a:cs typeface="Times New Roman" pitchFamily="18" charset="0"/>
              </a:rPr>
              <a:t>25.000.000</a:t>
            </a:r>
            <a:r>
              <a:rPr lang="vi-VN" sz="2400" dirty="0">
                <a:latin typeface="Times New Roman" pitchFamily="18" charset="0"/>
                <a:cs typeface="Times New Roman" pitchFamily="18" charset="0"/>
              </a:rPr>
              <a:t> đồng đối với vi phạm hành chính về khám bệnh, chữa bệnh</a:t>
            </a:r>
          </a:p>
          <a:p>
            <a:pPr algn="just"/>
            <a:r>
              <a:rPr lang="vi-VN" sz="2400" dirty="0">
                <a:latin typeface="Times New Roman" pitchFamily="18" charset="0"/>
                <a:cs typeface="Times New Roman" pitchFamily="18" charset="0"/>
              </a:rPr>
              <a:t>c) Tịch thu tang vật, phương tiện vi phạm hành chính có giá trị không vượt quá mức tiền phạt được quy định tại điểm b khoản này</a:t>
            </a:r>
            <a:r>
              <a:rPr lang="vi-VN" sz="2400" dirty="0" smtClean="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đ) Áp dụng BPKPHQ quy định tại khoản 3 Điều 3 Nghị định </a:t>
            </a:r>
            <a:r>
              <a:rPr lang="vi-VN" sz="2400" dirty="0" smtClean="0">
                <a:latin typeface="Times New Roman" pitchFamily="18" charset="0"/>
                <a:cs typeface="Times New Roman" pitchFamily="18" charset="0"/>
              </a:rPr>
              <a:t>117/2020/NĐ-CP</a:t>
            </a:r>
            <a:endParaRPr lang="vi-VN" sz="24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105. Thẩm quyền xử phạt của Quản lý thị trường</a:t>
            </a:r>
          </a:p>
        </p:txBody>
      </p:sp>
      <p:sp>
        <p:nvSpPr>
          <p:cNvPr id="6" name="Slide Number Placeholder 5"/>
          <p:cNvSpPr>
            <a:spLocks noGrp="1"/>
          </p:cNvSpPr>
          <p:nvPr>
            <p:ph type="sldNum" sz="quarter" idx="12"/>
          </p:nvPr>
        </p:nvSpPr>
        <p:spPr/>
        <p:txBody>
          <a:bodyPr/>
          <a:lstStyle/>
          <a:p>
            <a:fld id="{24AAD21D-DF1D-489D-9109-39A9CFFED8B7}" type="slidenum">
              <a:rPr lang="en-US" smtClean="0"/>
              <a:pPr/>
              <a:t>59</a:t>
            </a:fld>
            <a:endParaRPr lang="en-US"/>
          </a:p>
        </p:txBody>
      </p:sp>
    </p:spTree>
    <p:extLst>
      <p:ext uri="{BB962C8B-B14F-4D97-AF65-F5344CB8AC3E}">
        <p14:creationId xmlns:p14="http://schemas.microsoft.com/office/powerpoint/2010/main" val="321013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02816"/>
            <a:ext cx="10879666" cy="3816429"/>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3. Phạt tiền từ </a:t>
            </a:r>
            <a:r>
              <a:rPr lang="vi-VN" sz="2200" b="1" dirty="0">
                <a:latin typeface="Times New Roman" pitchFamily="18" charset="0"/>
                <a:cs typeface="Times New Roman" pitchFamily="18" charset="0"/>
              </a:rPr>
              <a:t>1.000.000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3.000.000 </a:t>
            </a:r>
            <a:r>
              <a:rPr lang="vi-VN" sz="2200" dirty="0">
                <a:latin typeface="Times New Roman" pitchFamily="18" charset="0"/>
                <a:cs typeface="Times New Roman" pitchFamily="18" charset="0"/>
              </a:rPr>
              <a:t>đồng đối với một trong các hành vi sau đây:</a:t>
            </a:r>
          </a:p>
          <a:p>
            <a:pPr algn="just"/>
            <a:r>
              <a:rPr lang="vi-VN" sz="2200" dirty="0">
                <a:latin typeface="Times New Roman" pitchFamily="18" charset="0"/>
                <a:cs typeface="Times New Roman" pitchFamily="18" charset="0"/>
              </a:rPr>
              <a:t>a) Từ chối khám bệnh, chữa bệnh khi vượt quá khả năng chuyên môn hoặc trái với phạm vi hoạt động chuyên môn của người hành nghề nhưng không báo cáo với người có thẩm quyền hoặc không giới thiệu người bệnh đến cơ sở khám bệnh, chữa bệnh khác để giải quyết;</a:t>
            </a:r>
          </a:p>
          <a:p>
            <a:pPr algn="just"/>
            <a:r>
              <a:rPr lang="vi-VN" sz="2200" dirty="0">
                <a:latin typeface="Times New Roman" pitchFamily="18" charset="0"/>
                <a:cs typeface="Times New Roman" pitchFamily="18" charset="0"/>
              </a:rPr>
              <a:t>b) Yêu cầu người bệnh thanh toán đối với chi phí khám bệnh, chữa bệnh chưa được niêm yết công khai theo quy định của pháp luật;</a:t>
            </a:r>
          </a:p>
          <a:p>
            <a:pPr algn="just"/>
            <a:r>
              <a:rPr lang="vi-VN" sz="2200" dirty="0">
                <a:latin typeface="Times New Roman" pitchFamily="18" charset="0"/>
                <a:cs typeface="Times New Roman" pitchFamily="18" charset="0"/>
              </a:rPr>
              <a:t>c) Làm lộ tình trạng bệnh, thông tin mà người bệnh đã cung cấp và hồ sơ bệnh án, trừ trường hợp người bệnh đồng ý hoặc để chia sẻ thông tin, kinh nghiệm nhằm nâng cao chất lượng chẩn đoán, chăm sóc, điều trị người bệnh giữa những người hành nghề trong nhóm trực tiếp điều trị cho người bệnh hoặc trong trường hợp khác được pháp luật quy định;</a:t>
            </a:r>
          </a:p>
          <a:p>
            <a:pPr algn="just"/>
            <a:r>
              <a:rPr lang="vi-VN" sz="2200" dirty="0">
                <a:latin typeface="Times New Roman" pitchFamily="18" charset="0"/>
                <a:cs typeface="Times New Roman" pitchFamily="18" charset="0"/>
              </a:rPr>
              <a:t>d) Cấp giấy xác nhận quá trình thực hành không đúng mẫu theo quy định của pháp luật</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6</a:t>
            </a:fld>
            <a:endParaRPr lang="en-US"/>
          </a:p>
        </p:txBody>
      </p:sp>
    </p:spTree>
    <p:extLst>
      <p:ext uri="{BB962C8B-B14F-4D97-AF65-F5344CB8AC3E}">
        <p14:creationId xmlns:p14="http://schemas.microsoft.com/office/powerpoint/2010/main" val="1962240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5170646"/>
          </a:xfrm>
          <a:prstGeom prst="rect">
            <a:avLst/>
          </a:prstGeom>
          <a:noFill/>
        </p:spPr>
        <p:txBody>
          <a:bodyPr wrap="square" rtlCol="0">
            <a:spAutoFit/>
          </a:bodyPr>
          <a:lstStyle/>
          <a:p>
            <a:pPr algn="just"/>
            <a:r>
              <a:rPr lang="vi-VN" sz="2200" b="1" dirty="0" smtClean="0">
                <a:latin typeface="Times New Roman" pitchFamily="18" charset="0"/>
                <a:cs typeface="Times New Roman" pitchFamily="18" charset="0"/>
              </a:rPr>
              <a:t>3</a:t>
            </a:r>
            <a:r>
              <a:rPr lang="vi-VN" sz="2200" b="1" dirty="0">
                <a:latin typeface="Times New Roman" pitchFamily="18" charset="0"/>
                <a:cs typeface="Times New Roman" pitchFamily="18" charset="0"/>
              </a:rPr>
              <a:t>. Cục trưởng Cục Quản lý thị trường cấp tỉnh, Cục trưởng Cục Nghiệp vụ quản lý thị trường trực thuộc Tổng cục Quản lý thị trường có quyền:</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a:latin typeface="Times New Roman" pitchFamily="18" charset="0"/>
                <a:cs typeface="Times New Roman" pitchFamily="18" charset="0"/>
              </a:rPr>
              <a:t>50.000.000</a:t>
            </a:r>
            <a:r>
              <a:rPr lang="vi-VN" sz="2200" dirty="0">
                <a:latin typeface="Times New Roman" pitchFamily="18" charset="0"/>
                <a:cs typeface="Times New Roman" pitchFamily="18" charset="0"/>
              </a:rPr>
              <a:t> đồng đối với vi phạm hành chính về khám bệnh, chữa </a:t>
            </a:r>
            <a:r>
              <a:rPr lang="vi-VN" sz="2200" dirty="0" smtClean="0">
                <a:latin typeface="Times New Roman" pitchFamily="18" charset="0"/>
                <a:cs typeface="Times New Roman" pitchFamily="18" charset="0"/>
              </a:rPr>
              <a:t>bệnh </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c) Tịch thu tang vật, phương tiện vi phạm hành chính </a:t>
            </a:r>
            <a:endParaRPr lang="vi-VN" sz="2200" dirty="0" smtClean="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d</a:t>
            </a:r>
            <a:r>
              <a:rPr lang="vi-VN" sz="2200" dirty="0">
                <a:latin typeface="Times New Roman" pitchFamily="18" charset="0"/>
                <a:cs typeface="Times New Roman" pitchFamily="18" charset="0"/>
              </a:rPr>
              <a:t>) Tước quyền sử dụng giấy phép, chứng chỉ hành nghề có thời hạn hoặc đình chỉ hoạt động có thời hạn</a:t>
            </a:r>
            <a:r>
              <a:rPr lang="vi-VN"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đ)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a:p>
            <a:pPr algn="just"/>
            <a:r>
              <a:rPr lang="vi-VN" sz="2200" b="1" dirty="0" smtClean="0">
                <a:latin typeface="Times New Roman" pitchFamily="18" charset="0"/>
                <a:cs typeface="Times New Roman" pitchFamily="18" charset="0"/>
              </a:rPr>
              <a:t>4. </a:t>
            </a:r>
            <a:r>
              <a:rPr lang="vi-VN" sz="2200" b="1" dirty="0">
                <a:latin typeface="Times New Roman" pitchFamily="18" charset="0"/>
                <a:cs typeface="Times New Roman" pitchFamily="18" charset="0"/>
              </a:rPr>
              <a:t>Tổng cục trưởng Tổng cục Quản lý thị trường có quyền:</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100.000.000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bệnh</a:t>
            </a:r>
          </a:p>
          <a:p>
            <a:pPr algn="just"/>
            <a:r>
              <a:rPr lang="vi-VN" sz="2200" dirty="0">
                <a:latin typeface="Times New Roman" pitchFamily="18" charset="0"/>
                <a:cs typeface="Times New Roman" pitchFamily="18" charset="0"/>
              </a:rPr>
              <a:t>c) Tịch thu tang vật, phương tiện vi phạm hành chính;</a:t>
            </a:r>
          </a:p>
          <a:p>
            <a:pPr algn="just"/>
            <a:r>
              <a:rPr lang="vi-VN" sz="2200" dirty="0">
                <a:latin typeface="Times New Roman" pitchFamily="18" charset="0"/>
                <a:cs typeface="Times New Roman" pitchFamily="18" charset="0"/>
              </a:rPr>
              <a:t>d) Tước quyền sử dụng giấy phép, chứng chỉ hành nghề có thời hạn hoặc đình chỉ hoạt động có thời hạn</a:t>
            </a:r>
            <a:r>
              <a:rPr lang="vi-VN"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đ)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105. Thẩm quyền xử phạt của Quản lý thị trường</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60</a:t>
            </a:fld>
            <a:endParaRPr lang="en-US"/>
          </a:p>
        </p:txBody>
      </p:sp>
    </p:spTree>
    <p:extLst>
      <p:ext uri="{BB962C8B-B14F-4D97-AF65-F5344CB8AC3E}">
        <p14:creationId xmlns:p14="http://schemas.microsoft.com/office/powerpoint/2010/main" val="1252867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5262979"/>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1</a:t>
            </a:r>
            <a:r>
              <a:rPr lang="vi-VN" sz="2400" b="1" dirty="0">
                <a:latin typeface="Times New Roman" pitchFamily="18" charset="0"/>
                <a:cs typeface="Times New Roman" pitchFamily="18" charset="0"/>
              </a:rPr>
              <a:t>. Chiến sĩ Công an nhân dân đang thi hành công vụ có quyền:</a:t>
            </a:r>
          </a:p>
          <a:p>
            <a:pPr algn="just"/>
            <a:r>
              <a:rPr lang="vi-VN" sz="2400" dirty="0">
                <a:latin typeface="Times New Roman" pitchFamily="18" charset="0"/>
                <a:cs typeface="Times New Roman" pitchFamily="18" charset="0"/>
              </a:rPr>
              <a:t>a) Phạt cảnh cáo;</a:t>
            </a:r>
          </a:p>
          <a:p>
            <a:pPr algn="just"/>
            <a:r>
              <a:rPr lang="vi-VN" sz="2400" dirty="0">
                <a:latin typeface="Times New Roman" pitchFamily="18" charset="0"/>
                <a:cs typeface="Times New Roman" pitchFamily="18" charset="0"/>
              </a:rPr>
              <a:t>b) Phạt tiền đến </a:t>
            </a:r>
            <a:r>
              <a:rPr lang="vi-VN" sz="2400" b="1" dirty="0">
                <a:latin typeface="Times New Roman" pitchFamily="18" charset="0"/>
                <a:cs typeface="Times New Roman" pitchFamily="18" charset="0"/>
              </a:rPr>
              <a:t>500.000</a:t>
            </a:r>
            <a:r>
              <a:rPr lang="vi-VN" sz="2400" dirty="0">
                <a:latin typeface="Times New Roman" pitchFamily="18" charset="0"/>
                <a:cs typeface="Times New Roman" pitchFamily="18" charset="0"/>
              </a:rPr>
              <a:t> đồng đối với vi phạm hành chính về khám bệnh, chữa </a:t>
            </a:r>
            <a:r>
              <a:rPr lang="vi-VN" sz="2400" dirty="0" smtClean="0">
                <a:latin typeface="Times New Roman" pitchFamily="18" charset="0"/>
                <a:cs typeface="Times New Roman" pitchFamily="18" charset="0"/>
              </a:rPr>
              <a:t>bệnh</a:t>
            </a:r>
            <a:endParaRPr lang="vi-VN"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2. Trạm trưởng, Đội trưởng của người được quy định tại khoản 1 Điều này có quyền:</a:t>
            </a:r>
          </a:p>
          <a:p>
            <a:pPr algn="just"/>
            <a:r>
              <a:rPr lang="vi-VN" sz="2400" dirty="0">
                <a:latin typeface="Times New Roman" pitchFamily="18" charset="0"/>
                <a:cs typeface="Times New Roman" pitchFamily="18" charset="0"/>
              </a:rPr>
              <a:t>a) Phạt cảnh cáo;</a:t>
            </a:r>
          </a:p>
          <a:p>
            <a:pPr algn="just"/>
            <a:r>
              <a:rPr lang="vi-VN" sz="2400" dirty="0">
                <a:latin typeface="Times New Roman" pitchFamily="18" charset="0"/>
                <a:cs typeface="Times New Roman" pitchFamily="18" charset="0"/>
              </a:rPr>
              <a:t>b) Phạt tiền đến </a:t>
            </a:r>
            <a:r>
              <a:rPr lang="vi-VN" sz="2400" b="1" dirty="0">
                <a:latin typeface="Times New Roman" pitchFamily="18" charset="0"/>
                <a:cs typeface="Times New Roman" pitchFamily="18" charset="0"/>
              </a:rPr>
              <a:t>1.500.000</a:t>
            </a:r>
            <a:r>
              <a:rPr lang="vi-VN" sz="2400" dirty="0">
                <a:latin typeface="Times New Roman" pitchFamily="18" charset="0"/>
                <a:cs typeface="Times New Roman" pitchFamily="18" charset="0"/>
              </a:rPr>
              <a:t> đồng đối với vi phạm hành chính về khám bệnh, chữa </a:t>
            </a:r>
            <a:r>
              <a:rPr lang="vi-VN" sz="2400" dirty="0" smtClean="0">
                <a:latin typeface="Times New Roman" pitchFamily="18" charset="0"/>
                <a:cs typeface="Times New Roman" pitchFamily="18" charset="0"/>
              </a:rPr>
              <a:t>bệnh </a:t>
            </a:r>
            <a:endParaRPr lang="vi-VN"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3. Trưởng Công an cấp xã, Trưởng đồn Công an, Trạm trưởng Trạm Công an cửa khẩu, khu chế xuất có quyền:</a:t>
            </a:r>
          </a:p>
          <a:p>
            <a:pPr algn="just"/>
            <a:r>
              <a:rPr lang="vi-VN" sz="2400" dirty="0">
                <a:latin typeface="Times New Roman" pitchFamily="18" charset="0"/>
                <a:cs typeface="Times New Roman" pitchFamily="18" charset="0"/>
              </a:rPr>
              <a:t>a) Phạt cảnh cáo;</a:t>
            </a:r>
          </a:p>
          <a:p>
            <a:pPr algn="just"/>
            <a:r>
              <a:rPr lang="vi-VN" sz="2400" dirty="0">
                <a:latin typeface="Times New Roman" pitchFamily="18" charset="0"/>
                <a:cs typeface="Times New Roman" pitchFamily="18" charset="0"/>
              </a:rPr>
              <a:t>b) Phạt tiền đến </a:t>
            </a:r>
            <a:r>
              <a:rPr lang="vi-VN" sz="2400" b="1" dirty="0">
                <a:latin typeface="Times New Roman" pitchFamily="18" charset="0"/>
                <a:cs typeface="Times New Roman" pitchFamily="18" charset="0"/>
              </a:rPr>
              <a:t>2.500.000</a:t>
            </a:r>
            <a:r>
              <a:rPr lang="vi-VN" sz="2400" dirty="0">
                <a:latin typeface="Times New Roman" pitchFamily="18" charset="0"/>
                <a:cs typeface="Times New Roman" pitchFamily="18" charset="0"/>
              </a:rPr>
              <a:t> đồng đối với vi phạm hành chính về khám bệnh, chữa </a:t>
            </a:r>
            <a:r>
              <a:rPr lang="vi-VN" sz="2400" dirty="0" smtClean="0">
                <a:latin typeface="Times New Roman" pitchFamily="18" charset="0"/>
                <a:cs typeface="Times New Roman" pitchFamily="18" charset="0"/>
              </a:rPr>
              <a:t>bệnh </a:t>
            </a:r>
            <a:endParaRPr lang="vi-VN"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c) Tịch thu tang vật, phương tiện được sử dụng để vi phạm hành chính có giá trị không vượt quá mức tiền phạt được quy định tại điểm b khoản này</a:t>
            </a:r>
            <a:r>
              <a:rPr lang="vi-VN" sz="2400" dirty="0" smtClean="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đ) Áp dụng BPKPHQ quy định tại khoản 3 Điều 3 Nghị định </a:t>
            </a:r>
            <a:r>
              <a:rPr lang="vi-VN" sz="2400" dirty="0" smtClean="0">
                <a:latin typeface="Times New Roman" pitchFamily="18" charset="0"/>
                <a:cs typeface="Times New Roman" pitchFamily="18" charset="0"/>
              </a:rPr>
              <a:t>117/2020/NĐ-CP</a:t>
            </a:r>
            <a:endParaRPr lang="vi-VN" sz="24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106. Thẩm quyền xử phạt của Công an nhân dân</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61</a:t>
            </a:fld>
            <a:endParaRPr lang="en-US"/>
          </a:p>
        </p:txBody>
      </p:sp>
    </p:spTree>
    <p:extLst>
      <p:ext uri="{BB962C8B-B14F-4D97-AF65-F5344CB8AC3E}">
        <p14:creationId xmlns:p14="http://schemas.microsoft.com/office/powerpoint/2010/main" val="4291024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4524315"/>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4</a:t>
            </a:r>
            <a:r>
              <a:rPr lang="vi-VN" sz="2400" b="1" dirty="0">
                <a:latin typeface="Times New Roman" pitchFamily="18" charset="0"/>
                <a:cs typeface="Times New Roman" pitchFamily="18" charset="0"/>
              </a:rPr>
              <a:t>. Trưởng Công an cấp huyện, Trưởng phòng nghiệp vụ thuộc Cảnh sát quản lý hành chính về trật tự xã hội, Trưởng phòng nghiệp vụ thuộc Cục Cảnh sát giao thông; Trưởng phòng Công an cấp tỉnh, gồm: Trưởng phòng Cảnh sát quản lý hành chính về trật tự xã hội, Trưởng phòng Cảnh sát phòng, chống tội phạm về môi trường có quyền:</a:t>
            </a:r>
          </a:p>
          <a:p>
            <a:pPr algn="just"/>
            <a:r>
              <a:rPr lang="vi-VN" sz="2400" dirty="0">
                <a:latin typeface="Times New Roman" pitchFamily="18" charset="0"/>
                <a:cs typeface="Times New Roman" pitchFamily="18" charset="0"/>
              </a:rPr>
              <a:t>a) Phạt cảnh cáo;</a:t>
            </a:r>
          </a:p>
          <a:p>
            <a:pPr algn="just"/>
            <a:r>
              <a:rPr lang="vi-VN" sz="2400" dirty="0">
                <a:latin typeface="Times New Roman" pitchFamily="18" charset="0"/>
                <a:cs typeface="Times New Roman" pitchFamily="18" charset="0"/>
              </a:rPr>
              <a:t>b) Phạt tiền đến </a:t>
            </a:r>
            <a:r>
              <a:rPr lang="vi-VN" sz="2400" b="1" dirty="0" smtClean="0">
                <a:latin typeface="Times New Roman" pitchFamily="18" charset="0"/>
                <a:cs typeface="Times New Roman" pitchFamily="18" charset="0"/>
              </a:rPr>
              <a:t>20.000.000</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đồng đối với vi phạm hành chính về khám bệnh, chữa bệnh</a:t>
            </a:r>
          </a:p>
          <a:p>
            <a:pPr algn="just"/>
            <a:r>
              <a:rPr lang="vi-VN" sz="2400" dirty="0">
                <a:latin typeface="Times New Roman" pitchFamily="18" charset="0"/>
                <a:cs typeface="Times New Roman" pitchFamily="18" charset="0"/>
              </a:rPr>
              <a:t>c) Tước quyền sử dụng giấy phép, chứng chỉ hành nghề có thời hạn hoặc đình chỉ hoạt động có thời hạn;</a:t>
            </a:r>
          </a:p>
          <a:p>
            <a:pPr algn="just"/>
            <a:r>
              <a:rPr lang="vi-VN" sz="2400" dirty="0">
                <a:latin typeface="Times New Roman" pitchFamily="18" charset="0"/>
                <a:cs typeface="Times New Roman" pitchFamily="18" charset="0"/>
              </a:rPr>
              <a:t>d) Tịch thu tang vật, phương tiện vi phạm hành chính có giá trị không vượt quá mức tiền phạt được quy định tại điểm b khoản này</a:t>
            </a:r>
            <a:r>
              <a:rPr lang="vi-VN" sz="2400" dirty="0" smtClean="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đ) Áp dụng BPKPHQ quy định tại khoản 3 Điều 3 Nghị định </a:t>
            </a:r>
            <a:r>
              <a:rPr lang="vi-VN" sz="2400" dirty="0" smtClean="0">
                <a:latin typeface="Times New Roman" pitchFamily="18" charset="0"/>
                <a:cs typeface="Times New Roman" pitchFamily="18" charset="0"/>
              </a:rPr>
              <a:t>117/2020/NĐ-CP</a:t>
            </a:r>
            <a:endParaRPr lang="vi-VN" sz="24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106. Thẩm quyền xử phạt của Công an nhân dân</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62</a:t>
            </a:fld>
            <a:endParaRPr lang="en-US"/>
          </a:p>
        </p:txBody>
      </p:sp>
    </p:spTree>
    <p:extLst>
      <p:ext uri="{BB962C8B-B14F-4D97-AF65-F5344CB8AC3E}">
        <p14:creationId xmlns:p14="http://schemas.microsoft.com/office/powerpoint/2010/main" val="3610442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5170646"/>
          </a:xfrm>
          <a:prstGeom prst="rect">
            <a:avLst/>
          </a:prstGeom>
          <a:noFill/>
        </p:spPr>
        <p:txBody>
          <a:bodyPr wrap="square" rtlCol="0">
            <a:spAutoFit/>
          </a:bodyPr>
          <a:lstStyle/>
          <a:p>
            <a:pPr algn="just"/>
            <a:r>
              <a:rPr lang="vi-VN" sz="2200" b="1" dirty="0" smtClean="0">
                <a:latin typeface="Times New Roman" pitchFamily="18" charset="0"/>
                <a:cs typeface="Times New Roman" pitchFamily="18" charset="0"/>
              </a:rPr>
              <a:t>5</a:t>
            </a:r>
            <a:r>
              <a:rPr lang="vi-VN" sz="2200" b="1" dirty="0">
                <a:latin typeface="Times New Roman" pitchFamily="18" charset="0"/>
                <a:cs typeface="Times New Roman" pitchFamily="18" charset="0"/>
              </a:rPr>
              <a:t>. Giám đốc Công an cấp tỉnh có quyền:</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50.000.000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 </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c) Tước quyền sử dụng giấy phép, </a:t>
            </a:r>
            <a:r>
              <a:rPr lang="vi-VN" sz="2200" dirty="0" smtClean="0">
                <a:latin typeface="Times New Roman" pitchFamily="18" charset="0"/>
                <a:cs typeface="Times New Roman" pitchFamily="18" charset="0"/>
              </a:rPr>
              <a:t>CCHN có </a:t>
            </a:r>
            <a:r>
              <a:rPr lang="vi-VN" sz="2200" dirty="0">
                <a:latin typeface="Times New Roman" pitchFamily="18" charset="0"/>
                <a:cs typeface="Times New Roman" pitchFamily="18" charset="0"/>
              </a:rPr>
              <a:t>thời hạn hoặc đình chỉ hoạt động có thời hạn;</a:t>
            </a:r>
          </a:p>
          <a:p>
            <a:pPr algn="just"/>
            <a:r>
              <a:rPr lang="vi-VN" sz="2200" dirty="0">
                <a:latin typeface="Times New Roman" pitchFamily="18" charset="0"/>
                <a:cs typeface="Times New Roman" pitchFamily="18" charset="0"/>
              </a:rPr>
              <a:t>d) Tịch thu tang vật, phương tiện vi phạm hành </a:t>
            </a:r>
            <a:r>
              <a:rPr lang="vi-VN" sz="2200" dirty="0" smtClean="0">
                <a:latin typeface="Times New Roman" pitchFamily="18" charset="0"/>
                <a:cs typeface="Times New Roman" pitchFamily="18" charset="0"/>
              </a:rPr>
              <a:t>chính</a:t>
            </a:r>
          </a:p>
          <a:p>
            <a:pPr algn="just"/>
            <a:r>
              <a:rPr lang="vi-VN" sz="2200" dirty="0">
                <a:latin typeface="Times New Roman" pitchFamily="18" charset="0"/>
                <a:cs typeface="Times New Roman" pitchFamily="18" charset="0"/>
              </a:rPr>
              <a:t>đ) Áp dụng BPKPHQ quy định tại khoản 3 Điều 3 Nghị định 117/2020/NĐ-CP</a:t>
            </a:r>
          </a:p>
          <a:p>
            <a:pPr algn="just"/>
            <a:r>
              <a:rPr lang="vi-VN" sz="2200" dirty="0">
                <a:latin typeface="Times New Roman" pitchFamily="18" charset="0"/>
                <a:cs typeface="Times New Roman" pitchFamily="18" charset="0"/>
              </a:rPr>
              <a:t>e) Áp dụng hình thức xử phạt trục xuất theo quy định của pháp luật hiện hành về xử phạt trục xuất theo thủ tục hành chính.</a:t>
            </a:r>
          </a:p>
          <a:p>
            <a:pPr algn="just"/>
            <a:r>
              <a:rPr lang="vi-VN" sz="2200" b="1" dirty="0">
                <a:latin typeface="Times New Roman" pitchFamily="18" charset="0"/>
                <a:cs typeface="Times New Roman" pitchFamily="18" charset="0"/>
              </a:rPr>
              <a:t>6. Cục trưởng Cục Cảnh sát quản lý hành chính về trật tự xã hội, Cục trưởng Cục Cảnh sát phòng, chống tội phạm về môi trường có quyền:</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100.000.000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bệnh</a:t>
            </a:r>
          </a:p>
          <a:p>
            <a:pPr algn="just"/>
            <a:r>
              <a:rPr lang="vi-VN" sz="2200" dirty="0">
                <a:latin typeface="Times New Roman" pitchFamily="18" charset="0"/>
                <a:cs typeface="Times New Roman" pitchFamily="18" charset="0"/>
              </a:rPr>
              <a:t>c) Tước quyền sử dụng giấy phép, </a:t>
            </a:r>
            <a:r>
              <a:rPr lang="vi-VN" sz="2200" dirty="0" smtClean="0">
                <a:latin typeface="Times New Roman" pitchFamily="18" charset="0"/>
                <a:cs typeface="Times New Roman" pitchFamily="18" charset="0"/>
              </a:rPr>
              <a:t>CCHN </a:t>
            </a:r>
            <a:r>
              <a:rPr lang="vi-VN" sz="2200" dirty="0">
                <a:latin typeface="Times New Roman" pitchFamily="18" charset="0"/>
                <a:cs typeface="Times New Roman" pitchFamily="18" charset="0"/>
              </a:rPr>
              <a:t>có thời hạn hoặc đình chỉ hoạt động có thời hạn;</a:t>
            </a:r>
          </a:p>
          <a:p>
            <a:pPr algn="just"/>
            <a:r>
              <a:rPr lang="vi-VN" sz="2200" dirty="0">
                <a:latin typeface="Times New Roman" pitchFamily="18" charset="0"/>
                <a:cs typeface="Times New Roman" pitchFamily="18" charset="0"/>
              </a:rPr>
              <a:t>d) Tịch thu tang vật, phương tiện vi phạm hành chính</a:t>
            </a:r>
            <a:r>
              <a:rPr lang="vi-VN" sz="2200"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đ)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106. Thẩm quyền xử phạt của Công an nhân dân</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63</a:t>
            </a:fld>
            <a:endParaRPr lang="en-US"/>
          </a:p>
        </p:txBody>
      </p:sp>
    </p:spTree>
    <p:extLst>
      <p:ext uri="{BB962C8B-B14F-4D97-AF65-F5344CB8AC3E}">
        <p14:creationId xmlns:p14="http://schemas.microsoft.com/office/powerpoint/2010/main" val="225058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4154984"/>
          </a:xfrm>
          <a:prstGeom prst="rect">
            <a:avLst/>
          </a:prstGeom>
          <a:noFill/>
        </p:spPr>
        <p:txBody>
          <a:bodyPr wrap="square" rtlCol="0">
            <a:spAutoFit/>
          </a:bodyPr>
          <a:lstStyle/>
          <a:p>
            <a:pPr algn="just"/>
            <a:r>
              <a:rPr lang="vi-VN" sz="2200" b="1" dirty="0" smtClean="0">
                <a:latin typeface="Times New Roman" pitchFamily="18" charset="0"/>
                <a:cs typeface="Times New Roman" pitchFamily="18" charset="0"/>
              </a:rPr>
              <a:t>1. Chiến </a:t>
            </a:r>
            <a:r>
              <a:rPr lang="vi-VN" sz="2200" b="1" dirty="0">
                <a:latin typeface="Times New Roman" pitchFamily="18" charset="0"/>
                <a:cs typeface="Times New Roman" pitchFamily="18" charset="0"/>
              </a:rPr>
              <a:t>sĩ Bộ đội biên phòng đang thi hành công vụ có quyền: </a:t>
            </a:r>
            <a:endParaRPr lang="vi-VN" sz="2200" b="1" dirty="0" smtClean="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a</a:t>
            </a:r>
            <a:r>
              <a:rPr lang="vi-VN" sz="2200" dirty="0">
                <a:latin typeface="Times New Roman" pitchFamily="18" charset="0"/>
                <a:cs typeface="Times New Roman" pitchFamily="18" charset="0"/>
              </a:rPr>
              <a:t>)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500.000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 </a:t>
            </a:r>
            <a:endParaRPr lang="vi-VN" sz="2200" dirty="0">
              <a:latin typeface="Times New Roman" pitchFamily="18" charset="0"/>
              <a:cs typeface="Times New Roman" pitchFamily="18" charset="0"/>
            </a:endParaRPr>
          </a:p>
          <a:p>
            <a:pPr algn="just"/>
            <a:r>
              <a:rPr lang="vi-VN" sz="2200" b="1" dirty="0">
                <a:latin typeface="Times New Roman" pitchFamily="18" charset="0"/>
                <a:cs typeface="Times New Roman" pitchFamily="18" charset="0"/>
              </a:rPr>
              <a:t>2. Trạm trưởng, Đội trưởng của chiến sĩ Bộ đội biên phòng có quyền</a:t>
            </a:r>
            <a:r>
              <a:rPr lang="vi-VN" sz="2200" b="1" dirty="0" smtClean="0">
                <a:latin typeface="Times New Roman" pitchFamily="18" charset="0"/>
                <a:cs typeface="Times New Roman" pitchFamily="18" charset="0"/>
              </a:rPr>
              <a:t>:</a:t>
            </a:r>
            <a:endParaRPr lang="vi-VN" sz="2200" b="1"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2.500.000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bệnh</a:t>
            </a:r>
          </a:p>
          <a:p>
            <a:pPr algn="just"/>
            <a:r>
              <a:rPr lang="vi-VN" sz="2200" b="1" dirty="0">
                <a:latin typeface="Times New Roman" pitchFamily="18" charset="0"/>
                <a:cs typeface="Times New Roman" pitchFamily="18" charset="0"/>
              </a:rPr>
              <a:t>2a.122 Đội trưởng Đội đặc nhiệm phòng chống ma túy và tội phạm thuộc Đoàn đặc nhiệm phòng chống ma túy và tội phạm có quyền</a:t>
            </a:r>
            <a:r>
              <a:rPr lang="vi-VN" sz="2200" b="1" dirty="0" smtClean="0">
                <a:latin typeface="Times New Roman" pitchFamily="18" charset="0"/>
                <a:cs typeface="Times New Roman" pitchFamily="18" charset="0"/>
              </a:rPr>
              <a:t>:</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10.000.000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c) Tịch thu tang vật, phương tiện vi phạm hành chính </a:t>
            </a:r>
            <a:r>
              <a:rPr lang="vi-VN" sz="2200" dirty="0" smtClean="0">
                <a:latin typeface="Times New Roman" pitchFamily="18" charset="0"/>
                <a:cs typeface="Times New Roman" pitchFamily="18" charset="0"/>
              </a:rPr>
              <a:t>có </a:t>
            </a:r>
            <a:r>
              <a:rPr lang="vi-VN" sz="2200" dirty="0">
                <a:latin typeface="Times New Roman" pitchFamily="18" charset="0"/>
                <a:cs typeface="Times New Roman" pitchFamily="18" charset="0"/>
              </a:rPr>
              <a:t>giá trị không vượt quá mức tiền phạt được quy định tại điểm b khoản này;</a:t>
            </a: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108. Thẩm quyền xử phạt vi phạm hành chính của Bộ đội biên phòng</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64</a:t>
            </a:fld>
            <a:endParaRPr lang="en-US"/>
          </a:p>
        </p:txBody>
      </p:sp>
    </p:spTree>
    <p:extLst>
      <p:ext uri="{BB962C8B-B14F-4D97-AF65-F5344CB8AC3E}">
        <p14:creationId xmlns:p14="http://schemas.microsoft.com/office/powerpoint/2010/main" val="1984000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4832092"/>
          </a:xfrm>
          <a:prstGeom prst="rect">
            <a:avLst/>
          </a:prstGeom>
          <a:noFill/>
        </p:spPr>
        <p:txBody>
          <a:bodyPr wrap="square" rtlCol="0">
            <a:spAutoFit/>
          </a:bodyPr>
          <a:lstStyle/>
          <a:p>
            <a:pPr algn="just"/>
            <a:r>
              <a:rPr lang="vi-VN" sz="2200" b="1" dirty="0">
                <a:latin typeface="Times New Roman" pitchFamily="18" charset="0"/>
                <a:cs typeface="Times New Roman" pitchFamily="18" charset="0"/>
              </a:rPr>
              <a:t>3.123 Đồn trưởng Đồn biên phòng; Hải đội trưởng Hải đội biên phòng; Chỉ huy trưởng Ban chỉ huy Biên phòng Cửa khẩu cảng có quyền</a:t>
            </a:r>
            <a:r>
              <a:rPr lang="vi-VN" sz="2200" b="1" dirty="0" smtClean="0">
                <a:latin typeface="Times New Roman" pitchFamily="18" charset="0"/>
                <a:cs typeface="Times New Roman" pitchFamily="18" charset="0"/>
              </a:rPr>
              <a:t>: </a:t>
            </a:r>
          </a:p>
          <a:p>
            <a:pPr algn="just"/>
            <a:r>
              <a:rPr lang="vi-VN" sz="2200" dirty="0" smtClean="0">
                <a:latin typeface="Times New Roman" pitchFamily="18" charset="0"/>
                <a:cs typeface="Times New Roman" pitchFamily="18" charset="0"/>
              </a:rPr>
              <a:t>a</a:t>
            </a:r>
            <a:r>
              <a:rPr lang="vi-VN" sz="2200" dirty="0">
                <a:latin typeface="Times New Roman" pitchFamily="18" charset="0"/>
                <a:cs typeface="Times New Roman" pitchFamily="18" charset="0"/>
              </a:rPr>
              <a:t>)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20.000.000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dirty="0">
                <a:latin typeface="Times New Roman" pitchFamily="18" charset="0"/>
                <a:cs typeface="Times New Roman" pitchFamily="18" charset="0"/>
              </a:rPr>
              <a:t>c) Tịch thu tang vật, phương tiện vi phạm hành chính có giá trị không vượt quá mức tiền phạt được quy định tại điểm b khoản này;</a:t>
            </a:r>
          </a:p>
          <a:p>
            <a:pPr algn="just"/>
            <a:r>
              <a:rPr lang="vi-VN" sz="2200" dirty="0">
                <a:latin typeface="Times New Roman" pitchFamily="18" charset="0"/>
                <a:cs typeface="Times New Roman" pitchFamily="18" charset="0"/>
              </a:rPr>
              <a:t>đ) Áp dụng BPKPHQ quy định tại khoản 3 Điều 3 Nghị định 117/2020/NĐ-CP</a:t>
            </a:r>
          </a:p>
          <a:p>
            <a:pPr algn="just"/>
            <a:r>
              <a:rPr lang="vi-VN" sz="2200" b="1" dirty="0">
                <a:latin typeface="Times New Roman" pitchFamily="18" charset="0"/>
                <a:cs typeface="Times New Roman" pitchFamily="18" charset="0"/>
              </a:rPr>
              <a:t>3a.125 Đoàn trưởng Đoàn đặc nhiệm phòng chống ma túy và tội phạm thuộc Cục Phòng, chống ma túy và tội phạm thuộc Bộ Tư lệnh Bộ đội biên phòng có quyền:</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50.000.000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dirty="0">
                <a:latin typeface="Times New Roman" pitchFamily="18" charset="0"/>
                <a:cs typeface="Times New Roman" pitchFamily="18" charset="0"/>
              </a:rPr>
              <a:t>c) Tịch thu tang vật, phương tiện vi phạm hành chính có giá trị không vượt quá mức tiền phạt được quy định tại điểm b khoản này;</a:t>
            </a:r>
          </a:p>
          <a:p>
            <a:pPr algn="just"/>
            <a:r>
              <a:rPr lang="vi-VN" sz="2200" dirty="0">
                <a:latin typeface="Times New Roman" pitchFamily="18" charset="0"/>
                <a:cs typeface="Times New Roman" pitchFamily="18" charset="0"/>
              </a:rPr>
              <a:t>đ)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108. Thẩm quyền xử phạt vi phạm hành chính của Bộ đội biên phòng</a:t>
            </a:r>
          </a:p>
        </p:txBody>
      </p:sp>
      <p:sp>
        <p:nvSpPr>
          <p:cNvPr id="7" name="Slide Number Placeholder 6"/>
          <p:cNvSpPr>
            <a:spLocks noGrp="1"/>
          </p:cNvSpPr>
          <p:nvPr>
            <p:ph type="sldNum" sz="quarter" idx="12"/>
          </p:nvPr>
        </p:nvSpPr>
        <p:spPr/>
        <p:txBody>
          <a:bodyPr/>
          <a:lstStyle/>
          <a:p>
            <a:fld id="{24AAD21D-DF1D-489D-9109-39A9CFFED8B7}" type="slidenum">
              <a:rPr lang="en-US" smtClean="0"/>
              <a:pPr/>
              <a:t>65</a:t>
            </a:fld>
            <a:endParaRPr lang="en-US"/>
          </a:p>
        </p:txBody>
      </p:sp>
    </p:spTree>
    <p:extLst>
      <p:ext uri="{BB962C8B-B14F-4D97-AF65-F5344CB8AC3E}">
        <p14:creationId xmlns:p14="http://schemas.microsoft.com/office/powerpoint/2010/main" val="13824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3139321"/>
          </a:xfrm>
          <a:prstGeom prst="rect">
            <a:avLst/>
          </a:prstGeom>
          <a:noFill/>
        </p:spPr>
        <p:txBody>
          <a:bodyPr wrap="square" rtlCol="0">
            <a:spAutoFit/>
          </a:bodyPr>
          <a:lstStyle/>
          <a:p>
            <a:pPr algn="just"/>
            <a:r>
              <a:rPr lang="vi-VN" sz="2200" b="1" dirty="0">
                <a:latin typeface="Times New Roman" pitchFamily="18" charset="0"/>
                <a:cs typeface="Times New Roman" pitchFamily="18" charset="0"/>
              </a:rPr>
              <a:t>4.126 Chỉ huy trưởng Bộ đội biên phòng cấp tỉnh, Hải đoàn trưởng Hải đoàn Biên phòng, Cục trưởng Cục Phòng, chống ma túy và tội phạm thuộc Bộ Tư lệnh Bộ đội biên phòng có quyền: </a:t>
            </a:r>
            <a:endParaRPr lang="vi-VN" sz="2200" b="1" dirty="0" smtClean="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a</a:t>
            </a:r>
            <a:r>
              <a:rPr lang="vi-VN" sz="2200" dirty="0">
                <a:latin typeface="Times New Roman" pitchFamily="18" charset="0"/>
                <a:cs typeface="Times New Roman" pitchFamily="18" charset="0"/>
              </a:rPr>
              <a:t>)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100.000.000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dirty="0">
                <a:latin typeface="Times New Roman" pitchFamily="18" charset="0"/>
                <a:cs typeface="Times New Roman" pitchFamily="18" charset="0"/>
              </a:rPr>
              <a:t>c) Tước quyền sử dụng giấy phép, chứng chỉ hành nghề có thời hạn hoặc đình chỉ hoạt động có thời hạn</a:t>
            </a:r>
            <a:r>
              <a:rPr lang="vi-VN" sz="2200" dirty="0" smtClean="0">
                <a:latin typeface="Times New Roman" pitchFamily="18" charset="0"/>
                <a:cs typeface="Times New Roman" pitchFamily="18" charset="0"/>
              </a:rPr>
              <a:t>;</a:t>
            </a:r>
          </a:p>
          <a:p>
            <a:pPr algn="just"/>
            <a:r>
              <a:rPr lang="vi-VN" sz="2200" dirty="0" smtClean="0">
                <a:latin typeface="Times New Roman" pitchFamily="18" charset="0"/>
                <a:cs typeface="Times New Roman" pitchFamily="18" charset="0"/>
              </a:rPr>
              <a:t>d) </a:t>
            </a:r>
            <a:r>
              <a:rPr lang="vi-VN" sz="2200" dirty="0">
                <a:latin typeface="Times New Roman" pitchFamily="18" charset="0"/>
                <a:cs typeface="Times New Roman" pitchFamily="18" charset="0"/>
              </a:rPr>
              <a:t>Tịch thu tang vật, phương tiện vi phạm hành </a:t>
            </a:r>
            <a:r>
              <a:rPr lang="vi-VN" sz="2200" dirty="0" smtClean="0">
                <a:latin typeface="Times New Roman" pitchFamily="18" charset="0"/>
                <a:cs typeface="Times New Roman" pitchFamily="18" charset="0"/>
              </a:rPr>
              <a:t>chính</a:t>
            </a:r>
            <a:endParaRPr lang="vi-VN" sz="2200" dirty="0">
              <a:latin typeface="Times New Roman" pitchFamily="18" charset="0"/>
              <a:cs typeface="Times New Roman" pitchFamily="18" charset="0"/>
            </a:endParaRPr>
          </a:p>
          <a:p>
            <a:pPr algn="just"/>
            <a:r>
              <a:rPr lang="vi-VN" sz="2200" dirty="0">
                <a:latin typeface="Times New Roman" pitchFamily="18" charset="0"/>
                <a:cs typeface="Times New Roman" pitchFamily="18" charset="0"/>
              </a:rPr>
              <a:t>đ)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108. Thẩm quyền xử phạt vi phạm hành chính của Bộ đội biên phòng</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66</a:t>
            </a:fld>
            <a:endParaRPr lang="en-US"/>
          </a:p>
        </p:txBody>
      </p:sp>
    </p:spTree>
    <p:extLst>
      <p:ext uri="{BB962C8B-B14F-4D97-AF65-F5344CB8AC3E}">
        <p14:creationId xmlns:p14="http://schemas.microsoft.com/office/powerpoint/2010/main" val="115265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3139321"/>
          </a:xfrm>
          <a:prstGeom prst="rect">
            <a:avLst/>
          </a:prstGeom>
          <a:noFill/>
        </p:spPr>
        <p:txBody>
          <a:bodyPr wrap="square" rtlCol="0">
            <a:spAutoFit/>
          </a:bodyPr>
          <a:lstStyle/>
          <a:p>
            <a:pPr algn="just"/>
            <a:r>
              <a:rPr lang="vi-VN" sz="2200" b="1" dirty="0">
                <a:latin typeface="Times New Roman" pitchFamily="18" charset="0"/>
                <a:cs typeface="Times New Roman" pitchFamily="18" charset="0"/>
              </a:rPr>
              <a:t>1. Cảnh sát viên Cảnh sát biển đang thi hành công vụ có </a:t>
            </a:r>
            <a:r>
              <a:rPr lang="vi-VN" sz="2200" b="1" dirty="0" smtClean="0">
                <a:latin typeface="Times New Roman" pitchFamily="18" charset="0"/>
                <a:cs typeface="Times New Roman" pitchFamily="18" charset="0"/>
              </a:rPr>
              <a:t>quyền: </a:t>
            </a:r>
          </a:p>
          <a:p>
            <a:pPr algn="just"/>
            <a:r>
              <a:rPr lang="vi-VN" sz="2200" dirty="0" smtClean="0">
                <a:latin typeface="Times New Roman" pitchFamily="18" charset="0"/>
                <a:cs typeface="Times New Roman" pitchFamily="18" charset="0"/>
              </a:rPr>
              <a:t>a</a:t>
            </a:r>
            <a:r>
              <a:rPr lang="vi-VN" sz="2200" dirty="0">
                <a:latin typeface="Times New Roman" pitchFamily="18" charset="0"/>
                <a:cs typeface="Times New Roman" pitchFamily="18" charset="0"/>
              </a:rPr>
              <a:t>)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1.500.000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b="1" dirty="0">
                <a:latin typeface="Times New Roman" pitchFamily="18" charset="0"/>
                <a:cs typeface="Times New Roman" pitchFamily="18" charset="0"/>
              </a:rPr>
              <a:t>2. Tổ trưởng Tổ nghiệp vụ Cảnh sát biển có quyền: </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5.000.000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bệnh</a:t>
            </a:r>
          </a:p>
          <a:p>
            <a:pPr algn="just"/>
            <a:r>
              <a:rPr lang="vi-VN" sz="2200" b="1" dirty="0">
                <a:latin typeface="Times New Roman" pitchFamily="18" charset="0"/>
                <a:cs typeface="Times New Roman" pitchFamily="18" charset="0"/>
              </a:rPr>
              <a:t>3. Đội trưởng Đội nghiệp vụ Cảnh sát biển, Trạm trưởng Trạm Cảnh sát biển có quyền:</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10.000.000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109. Thẩm quyền xử phạt vi phạm hành chính của Cảnh sát biển Việt Nam</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67</a:t>
            </a:fld>
            <a:endParaRPr lang="en-US"/>
          </a:p>
        </p:txBody>
      </p:sp>
    </p:spTree>
    <p:extLst>
      <p:ext uri="{BB962C8B-B14F-4D97-AF65-F5344CB8AC3E}">
        <p14:creationId xmlns:p14="http://schemas.microsoft.com/office/powerpoint/2010/main" val="91037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5509200"/>
          </a:xfrm>
          <a:prstGeom prst="rect">
            <a:avLst/>
          </a:prstGeom>
          <a:noFill/>
        </p:spPr>
        <p:txBody>
          <a:bodyPr wrap="square" rtlCol="0">
            <a:spAutoFit/>
          </a:bodyPr>
          <a:lstStyle/>
          <a:p>
            <a:pPr algn="just"/>
            <a:r>
              <a:rPr lang="vi-VN" sz="2200" b="1" dirty="0">
                <a:latin typeface="Times New Roman" pitchFamily="18" charset="0"/>
                <a:cs typeface="Times New Roman" pitchFamily="18" charset="0"/>
              </a:rPr>
              <a:t>4. Hải đội trưởng Hải đội Cảnh sát biển có quyền: </a:t>
            </a:r>
            <a:endParaRPr lang="vi-VN" sz="2200" b="1" dirty="0" smtClean="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a</a:t>
            </a:r>
            <a:r>
              <a:rPr lang="vi-VN" sz="2200" dirty="0">
                <a:latin typeface="Times New Roman" pitchFamily="18" charset="0"/>
                <a:cs typeface="Times New Roman" pitchFamily="18" charset="0"/>
              </a:rPr>
              <a:t>)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20.000.000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dirty="0" smtClean="0">
                <a:latin typeface="Times New Roman" pitchFamily="18" charset="0"/>
                <a:cs typeface="Times New Roman" pitchFamily="18" charset="0"/>
              </a:rPr>
              <a:t>c) Tịch </a:t>
            </a:r>
            <a:r>
              <a:rPr lang="vi-VN" sz="2200" dirty="0">
                <a:latin typeface="Times New Roman" pitchFamily="18" charset="0"/>
                <a:cs typeface="Times New Roman" pitchFamily="18" charset="0"/>
              </a:rPr>
              <a:t>thu tang vật, phương tiện vi phạm hành chính có giá trị không vượt quá mức tiền phạt được quy định tại điểm b khoản này;</a:t>
            </a:r>
          </a:p>
          <a:p>
            <a:pPr algn="just"/>
            <a:r>
              <a:rPr lang="vi-VN" sz="2200" dirty="0" smtClean="0">
                <a:latin typeface="Times New Roman" pitchFamily="18" charset="0"/>
                <a:cs typeface="Times New Roman" pitchFamily="18" charset="0"/>
              </a:rPr>
              <a:t>d) </a:t>
            </a:r>
            <a:r>
              <a:rPr lang="vi-VN" sz="2200" dirty="0">
                <a:latin typeface="Times New Roman" pitchFamily="18" charset="0"/>
                <a:cs typeface="Times New Roman" pitchFamily="18" charset="0"/>
              </a:rPr>
              <a:t>Áp dụng BPKPHQ quy định tại khoản 3 Điều 3 Nghị định 117/2020/NĐ-CP</a:t>
            </a:r>
          </a:p>
          <a:p>
            <a:pPr algn="just"/>
            <a:r>
              <a:rPr lang="vi-VN" sz="2200" b="1" dirty="0">
                <a:latin typeface="Times New Roman" pitchFamily="18" charset="0"/>
                <a:cs typeface="Times New Roman" pitchFamily="18" charset="0"/>
              </a:rPr>
              <a:t>5.129 Hải đoàn trưởng Hải đoàn Cảnh sát biển, Đoàn trưởng Đoàn trinh sát, Đoàn trưởng Đoàn đặc nhiệm phòng, chống tội phạm ma túy thuộc Bộ Tư lệnh Cảnh sát biển Việt Nam có quyền: </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30.000.000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dirty="0">
                <a:latin typeface="Times New Roman" pitchFamily="18" charset="0"/>
                <a:cs typeface="Times New Roman" pitchFamily="18" charset="0"/>
              </a:rPr>
              <a:t>c) Tước quyền sử dụng giấy phép, chứng chỉ hành nghề có thời hạn hoặc đình chỉ hoạt động có thời hạn;</a:t>
            </a:r>
          </a:p>
          <a:p>
            <a:pPr algn="just"/>
            <a:r>
              <a:rPr lang="vi-VN" sz="2200" dirty="0">
                <a:latin typeface="Times New Roman" pitchFamily="18" charset="0"/>
                <a:cs typeface="Times New Roman" pitchFamily="18" charset="0"/>
              </a:rPr>
              <a:t>d) Tịch thu tang vật, phương tiện vi phạm hành chính có giá trị không vượt quá mức tiền phạt được quy định tại điểm b khoản này;</a:t>
            </a:r>
          </a:p>
          <a:p>
            <a:pPr algn="just"/>
            <a:r>
              <a:rPr lang="vi-VN" sz="2200" dirty="0">
                <a:latin typeface="Times New Roman" pitchFamily="18" charset="0"/>
                <a:cs typeface="Times New Roman" pitchFamily="18" charset="0"/>
              </a:rPr>
              <a:t>đ)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109. Thẩm quyền xử phạt vi phạm hành chính của Cảnh sát biển Việt Nam</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68</a:t>
            </a:fld>
            <a:endParaRPr lang="en-US"/>
          </a:p>
        </p:txBody>
      </p:sp>
    </p:spTree>
    <p:extLst>
      <p:ext uri="{BB962C8B-B14F-4D97-AF65-F5344CB8AC3E}">
        <p14:creationId xmlns:p14="http://schemas.microsoft.com/office/powerpoint/2010/main" val="1106328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920889"/>
            <a:ext cx="11032732" cy="4832092"/>
          </a:xfrm>
          <a:prstGeom prst="rect">
            <a:avLst/>
          </a:prstGeom>
          <a:noFill/>
        </p:spPr>
        <p:txBody>
          <a:bodyPr wrap="square" rtlCol="0">
            <a:spAutoFit/>
          </a:bodyPr>
          <a:lstStyle/>
          <a:p>
            <a:pPr algn="just"/>
            <a:r>
              <a:rPr lang="vi-VN" sz="2200" b="1" dirty="0">
                <a:latin typeface="Times New Roman" pitchFamily="18" charset="0"/>
                <a:cs typeface="Times New Roman" pitchFamily="18" charset="0"/>
              </a:rPr>
              <a:t>6.131 Tư lệnh Vùng Cảnh sát biển, Cục trưởng Cục Nghiệp vụ và Pháp luật thuộc Bộ Tư lệnh Cảnh sát biển Việt Nam có quyền: </a:t>
            </a:r>
            <a:endParaRPr lang="vi-VN" sz="2200" b="1" dirty="0" smtClean="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a</a:t>
            </a:r>
            <a:r>
              <a:rPr lang="vi-VN" sz="2200" dirty="0">
                <a:latin typeface="Times New Roman" pitchFamily="18" charset="0"/>
                <a:cs typeface="Times New Roman" pitchFamily="18" charset="0"/>
              </a:rPr>
              <a:t>) Phạt cảnh cáo;</a:t>
            </a:r>
          </a:p>
          <a:p>
            <a:pPr algn="just"/>
            <a:r>
              <a:rPr lang="vi-VN" sz="2200" dirty="0">
                <a:latin typeface="Times New Roman" pitchFamily="18" charset="0"/>
                <a:cs typeface="Times New Roman" pitchFamily="18" charset="0"/>
              </a:rPr>
              <a:t>b) Phạt tiền đến </a:t>
            </a:r>
            <a:r>
              <a:rPr lang="vi-VN" sz="2200" b="1" dirty="0">
                <a:latin typeface="Times New Roman" pitchFamily="18" charset="0"/>
                <a:cs typeface="Times New Roman" pitchFamily="18" charset="0"/>
              </a:rPr>
              <a:t>5</a:t>
            </a:r>
            <a:r>
              <a:rPr lang="vi-VN" sz="2200" b="1" dirty="0" smtClean="0">
                <a:latin typeface="Times New Roman" pitchFamily="18" charset="0"/>
                <a:cs typeface="Times New Roman" pitchFamily="18" charset="0"/>
              </a:rPr>
              <a:t>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dirty="0">
                <a:latin typeface="Times New Roman" pitchFamily="18" charset="0"/>
                <a:cs typeface="Times New Roman" pitchFamily="18" charset="0"/>
              </a:rPr>
              <a:t>b1)132 Tước quyền sử dụng giấy phép, chứng chỉ hành nghề có thời hạn;</a:t>
            </a:r>
          </a:p>
          <a:p>
            <a:pPr algn="just"/>
            <a:r>
              <a:rPr lang="vi-VN" sz="2200" dirty="0">
                <a:latin typeface="Times New Roman" pitchFamily="18" charset="0"/>
                <a:cs typeface="Times New Roman" pitchFamily="18" charset="0"/>
              </a:rPr>
              <a:t>c)133 Tịch thu tang vật, phương tiện vi phạm hành chính;</a:t>
            </a:r>
          </a:p>
          <a:p>
            <a:pPr algn="just"/>
            <a:r>
              <a:rPr lang="vi-VN" sz="2200" dirty="0" smtClean="0">
                <a:latin typeface="Times New Roman" pitchFamily="18" charset="0"/>
                <a:cs typeface="Times New Roman" pitchFamily="18" charset="0"/>
              </a:rPr>
              <a:t>d) </a:t>
            </a:r>
            <a:r>
              <a:rPr lang="vi-VN" sz="2200" dirty="0">
                <a:latin typeface="Times New Roman" pitchFamily="18" charset="0"/>
                <a:cs typeface="Times New Roman" pitchFamily="18" charset="0"/>
              </a:rPr>
              <a:t>Áp dụng BPKPHQ quy định tại khoản 3 Điều 3 Nghị định 117/2020/NĐ-CP</a:t>
            </a:r>
          </a:p>
          <a:p>
            <a:pPr algn="just"/>
            <a:r>
              <a:rPr lang="vi-VN" sz="2200" b="1" dirty="0">
                <a:latin typeface="Times New Roman" pitchFamily="18" charset="0"/>
                <a:cs typeface="Times New Roman" pitchFamily="18" charset="0"/>
              </a:rPr>
              <a:t>7. Tư lệnh Cảnh sát biển Việt Nam có quyền: </a:t>
            </a:r>
          </a:p>
          <a:p>
            <a:pPr algn="just"/>
            <a:r>
              <a:rPr lang="vi-VN" sz="2200" dirty="0">
                <a:latin typeface="Times New Roman" pitchFamily="18" charset="0"/>
                <a:cs typeface="Times New Roman" pitchFamily="18" charset="0"/>
              </a:rPr>
              <a:t>a) Phạt cảnh cáo;</a:t>
            </a:r>
          </a:p>
          <a:p>
            <a:pPr algn="just"/>
            <a:r>
              <a:rPr lang="vi-VN" sz="2200" dirty="0">
                <a:latin typeface="Times New Roman" pitchFamily="18" charset="0"/>
                <a:cs typeface="Times New Roman" pitchFamily="18" charset="0"/>
              </a:rPr>
              <a:t>b) Phạt tiền đến </a:t>
            </a:r>
            <a:r>
              <a:rPr lang="vi-VN" sz="2200" b="1" dirty="0" smtClean="0">
                <a:latin typeface="Times New Roman" pitchFamily="18" charset="0"/>
                <a:cs typeface="Times New Roman" pitchFamily="18" charset="0"/>
              </a:rPr>
              <a:t>100.000.000</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đồng đối với vi phạm hành chính về khám bệnh, chữa </a:t>
            </a:r>
            <a:r>
              <a:rPr lang="vi-VN" sz="2200" dirty="0" smtClean="0">
                <a:latin typeface="Times New Roman" pitchFamily="18" charset="0"/>
                <a:cs typeface="Times New Roman" pitchFamily="18" charset="0"/>
              </a:rPr>
              <a:t>bệnh</a:t>
            </a:r>
          </a:p>
          <a:p>
            <a:pPr algn="just"/>
            <a:r>
              <a:rPr lang="vi-VN" sz="2200" dirty="0">
                <a:latin typeface="Times New Roman" pitchFamily="18" charset="0"/>
                <a:cs typeface="Times New Roman" pitchFamily="18" charset="0"/>
              </a:rPr>
              <a:t>c) Tước quyền sử dụng giấy phép, chứng chỉ hành nghề có thời hạn hoặc đình chỉ hoạt động có thời hạn;</a:t>
            </a:r>
          </a:p>
          <a:p>
            <a:pPr algn="just"/>
            <a:r>
              <a:rPr lang="vi-VN" sz="2200" dirty="0">
                <a:latin typeface="Times New Roman" pitchFamily="18" charset="0"/>
                <a:cs typeface="Times New Roman" pitchFamily="18" charset="0"/>
              </a:rPr>
              <a:t>d) Tịch thu tang vật, phương tiện vi phạm hành chính </a:t>
            </a:r>
            <a:endParaRPr lang="vi-VN" sz="2200" dirty="0" smtClean="0">
              <a:latin typeface="Times New Roman" pitchFamily="18" charset="0"/>
              <a:cs typeface="Times New Roman" pitchFamily="18" charset="0"/>
            </a:endParaRPr>
          </a:p>
          <a:p>
            <a:pPr algn="just"/>
            <a:r>
              <a:rPr lang="vi-VN" sz="2200" dirty="0" smtClean="0">
                <a:latin typeface="Times New Roman" pitchFamily="18" charset="0"/>
                <a:cs typeface="Times New Roman" pitchFamily="18" charset="0"/>
              </a:rPr>
              <a:t>đ</a:t>
            </a:r>
            <a:r>
              <a:rPr lang="vi-VN" sz="2200" dirty="0">
                <a:latin typeface="Times New Roman" pitchFamily="18" charset="0"/>
                <a:cs typeface="Times New Roman" pitchFamily="18" charset="0"/>
              </a:rPr>
              <a:t>) Áp dụng BPKPHQ quy định tại khoản 3 Điều 3 Nghị định </a:t>
            </a:r>
            <a:r>
              <a:rPr lang="vi-VN" sz="2200" dirty="0" smtClean="0">
                <a:latin typeface="Times New Roman" pitchFamily="18" charset="0"/>
                <a:cs typeface="Times New Roman" pitchFamily="18" charset="0"/>
              </a:rPr>
              <a:t>117/2020/NĐ-CP</a:t>
            </a:r>
            <a:endParaRPr lang="vi-VN" sz="22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109. Thẩm quyền xử phạt vi phạm hành chính của Cảnh sát biển Việt Nam</a:t>
            </a:r>
          </a:p>
        </p:txBody>
      </p:sp>
      <p:sp>
        <p:nvSpPr>
          <p:cNvPr id="6" name="Slide Number Placeholder 5"/>
          <p:cNvSpPr>
            <a:spLocks noGrp="1"/>
          </p:cNvSpPr>
          <p:nvPr>
            <p:ph type="sldNum" sz="quarter" idx="12"/>
          </p:nvPr>
        </p:nvSpPr>
        <p:spPr/>
        <p:txBody>
          <a:bodyPr/>
          <a:lstStyle/>
          <a:p>
            <a:fld id="{24AAD21D-DF1D-489D-9109-39A9CFFED8B7}" type="slidenum">
              <a:rPr lang="en-US" smtClean="0"/>
              <a:pPr/>
              <a:t>69</a:t>
            </a:fld>
            <a:endParaRPr lang="en-US"/>
          </a:p>
        </p:txBody>
      </p:sp>
    </p:spTree>
    <p:extLst>
      <p:ext uri="{BB962C8B-B14F-4D97-AF65-F5344CB8AC3E}">
        <p14:creationId xmlns:p14="http://schemas.microsoft.com/office/powerpoint/2010/main" val="178620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02816"/>
            <a:ext cx="10879666" cy="4493538"/>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4. Phạt tiền từ </a:t>
            </a:r>
            <a:r>
              <a:rPr lang="vi-VN" sz="2200" b="1" dirty="0">
                <a:latin typeface="Times New Roman" pitchFamily="18" charset="0"/>
                <a:cs typeface="Times New Roman" pitchFamily="18" charset="0"/>
              </a:rPr>
              <a:t>3.000.000</a:t>
            </a:r>
            <a:r>
              <a:rPr lang="vi-VN" sz="2200" dirty="0">
                <a:latin typeface="Times New Roman" pitchFamily="18" charset="0"/>
                <a:cs typeface="Times New Roman" pitchFamily="18" charset="0"/>
              </a:rPr>
              <a:t> đồng đến</a:t>
            </a:r>
            <a:r>
              <a:rPr lang="vi-VN" sz="2200" b="1" dirty="0">
                <a:latin typeface="Times New Roman" pitchFamily="18" charset="0"/>
                <a:cs typeface="Times New Roman" pitchFamily="18" charset="0"/>
              </a:rPr>
              <a:t> 5.000.000 </a:t>
            </a:r>
            <a:r>
              <a:rPr lang="vi-VN" sz="2200" dirty="0">
                <a:latin typeface="Times New Roman" pitchFamily="18" charset="0"/>
                <a:cs typeface="Times New Roman" pitchFamily="18" charset="0"/>
              </a:rPr>
              <a:t>đồng đối với một trong các hành vi sau đây:</a:t>
            </a:r>
          </a:p>
          <a:p>
            <a:pPr algn="just"/>
            <a:r>
              <a:rPr lang="vi-VN" sz="2200" dirty="0">
                <a:latin typeface="Times New Roman" pitchFamily="18" charset="0"/>
                <a:cs typeface="Times New Roman" pitchFamily="18" charset="0"/>
              </a:rPr>
              <a:t>a)13 Người hành nghề đăng ký hành nghề cùng một thời gian tại các cơ sở khám bệnh, chữa bệnh khác nhau; người hành nghề thực hiện hành nghề không đúng thời gian đăng ký đã được cơ quan có thẩm quyền phê duyệt hoặc hành nghề không đúng điều động, phân công của cơ quan, người có thẩm quyền theo quy định của pháp luật;</a:t>
            </a:r>
          </a:p>
          <a:p>
            <a:pPr algn="just"/>
            <a:r>
              <a:rPr lang="vi-VN" sz="2200" dirty="0">
                <a:latin typeface="Times New Roman" pitchFamily="18" charset="0"/>
                <a:cs typeface="Times New Roman" pitchFamily="18" charset="0"/>
              </a:rPr>
              <a:t>b) Không cấp giấy xác nhận quá trình thực hành cho người thực hành sau khi đã hoàn thành quá trình thực hành theo quy định của pháp luật;</a:t>
            </a:r>
          </a:p>
          <a:p>
            <a:pPr algn="just"/>
            <a:r>
              <a:rPr lang="vi-VN" sz="2200" dirty="0">
                <a:latin typeface="Times New Roman" pitchFamily="18" charset="0"/>
                <a:cs typeface="Times New Roman" pitchFamily="18" charset="0"/>
              </a:rPr>
              <a:t>c) Cấp giấy xác nhận quá trình thực hành không đúng nội dung; không đúng sự thật; không phù hợp với văn bằng chuyên môn của người đăng ký hành nghề;</a:t>
            </a:r>
          </a:p>
          <a:p>
            <a:pPr algn="just"/>
            <a:r>
              <a:rPr lang="vi-VN" sz="2200" dirty="0">
                <a:latin typeface="Times New Roman" pitchFamily="18" charset="0"/>
                <a:cs typeface="Times New Roman" pitchFamily="18" charset="0"/>
              </a:rPr>
              <a:t>d) Phân công người hướng dẫn thực hành không đáp ứng đủ các điều kiện theo quy định của pháp luật;</a:t>
            </a:r>
          </a:p>
          <a:p>
            <a:pPr algn="just"/>
            <a:r>
              <a:rPr lang="vi-VN" sz="2200" dirty="0">
                <a:latin typeface="Times New Roman" pitchFamily="18" charset="0"/>
                <a:cs typeface="Times New Roman" pitchFamily="18" charset="0"/>
              </a:rPr>
              <a:t>đ)14 Người hành nghề không đăng ký hành nghề khám bệnh, chữa bệnh theo quy định của pháp luật.</a:t>
            </a: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7</a:t>
            </a:fld>
            <a:endParaRPr lang="en-US"/>
          </a:p>
        </p:txBody>
      </p:sp>
    </p:spTree>
    <p:extLst>
      <p:ext uri="{BB962C8B-B14F-4D97-AF65-F5344CB8AC3E}">
        <p14:creationId xmlns:p14="http://schemas.microsoft.com/office/powerpoint/2010/main" val="15683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2362200"/>
            <a:ext cx="9262329" cy="1569660"/>
          </a:xfrm>
          <a:prstGeom prst="rect">
            <a:avLst/>
          </a:prstGeom>
          <a:noFill/>
        </p:spPr>
        <p:txBody>
          <a:bodyPr wrap="square" rtlCol="0">
            <a:spAutoFit/>
          </a:bodyPr>
          <a:lstStyle/>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III. PHÂN ĐỊNH</a:t>
            </a:r>
          </a:p>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THẨM QUYỀN  XỬ PHẠT</a:t>
            </a:r>
            <a:endParaRPr lang="es-ES_tradnl" sz="4800" b="1" dirty="0">
              <a:solidFill>
                <a:schemeClr val="tx1">
                  <a:lumMod val="75000"/>
                  <a:lumOff val="25000"/>
                </a:schemeClr>
              </a:solidFill>
              <a:latin typeface="Cambria" panose="02040503050406030204" pitchFamily="18" charset="0"/>
              <a:cs typeface="Lato" panose="020F0502020204030203" pitchFamily="34" charset="0"/>
            </a:endParaRPr>
          </a:p>
        </p:txBody>
      </p:sp>
      <p:cxnSp>
        <p:nvCxnSpPr>
          <p:cNvPr id="5" name="Straight Connector 4"/>
          <p:cNvCxnSpPr>
            <a:cxnSpLocks/>
          </p:cNvCxnSpPr>
          <p:nvPr/>
        </p:nvCxnSpPr>
        <p:spPr>
          <a:xfrm flipH="1">
            <a:off x="10744200" y="797023"/>
            <a:ext cx="1" cy="443295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Group 15">
            <a:extLst>
              <a:ext uri="{FF2B5EF4-FFF2-40B4-BE49-F238E27FC236}">
                <a16:creationId xmlns="" xmlns:a16="http://schemas.microsoft.com/office/drawing/2014/main" id="{5C73D90C-2C03-E542-805A-DD2FFABB59A1}"/>
              </a:ext>
            </a:extLst>
          </p:cNvPr>
          <p:cNvGrpSpPr/>
          <p:nvPr/>
        </p:nvGrpSpPr>
        <p:grpSpPr>
          <a:xfrm>
            <a:off x="-71372" y="5486400"/>
            <a:ext cx="12263372" cy="1804622"/>
            <a:chOff x="-71372" y="5358178"/>
            <a:chExt cx="12263372" cy="1804622"/>
          </a:xfrm>
        </p:grpSpPr>
        <p:pic>
          <p:nvPicPr>
            <p:cNvPr id="17" name="Picture 16">
              <a:extLst>
                <a:ext uri="{FF2B5EF4-FFF2-40B4-BE49-F238E27FC236}">
                  <a16:creationId xmlns="" xmlns:a16="http://schemas.microsoft.com/office/drawing/2014/main" id="{CF9A7387-E934-AF4B-9FA4-3317303D4A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8" name="Rectangle 17">
              <a:extLst>
                <a:ext uri="{FF2B5EF4-FFF2-40B4-BE49-F238E27FC236}">
                  <a16:creationId xmlns="" xmlns:a16="http://schemas.microsoft.com/office/drawing/2014/main" id="{40F5AA1E-7493-B54B-86E0-EFAABEF8D0B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6" name="Slide Number Placeholder 5"/>
          <p:cNvSpPr>
            <a:spLocks noGrp="1"/>
          </p:cNvSpPr>
          <p:nvPr>
            <p:ph type="sldNum" sz="quarter" idx="12"/>
          </p:nvPr>
        </p:nvSpPr>
        <p:spPr/>
        <p:txBody>
          <a:bodyPr/>
          <a:lstStyle/>
          <a:p>
            <a:fld id="{24AAD21D-DF1D-489D-9109-39A9CFFED8B7}" type="slidenum">
              <a:rPr lang="en-US" smtClean="0"/>
              <a:pPr/>
              <a:t>70</a:t>
            </a:fld>
            <a:endParaRPr lang="en-US"/>
          </a:p>
        </p:txBody>
      </p:sp>
    </p:spTree>
    <p:extLst>
      <p:ext uri="{BB962C8B-B14F-4D97-AF65-F5344CB8AC3E}">
        <p14:creationId xmlns:p14="http://schemas.microsoft.com/office/powerpoint/2010/main" val="178019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1003280"/>
            <a:ext cx="11032732" cy="5262979"/>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1</a:t>
            </a:r>
            <a:r>
              <a:rPr lang="vi-VN" sz="2400" b="1" dirty="0">
                <a:latin typeface="Times New Roman" pitchFamily="18" charset="0"/>
                <a:cs typeface="Times New Roman" pitchFamily="18" charset="0"/>
              </a:rPr>
              <a:t>. Chủ tịch Ủy ban nhân dân các cấp </a:t>
            </a:r>
            <a:r>
              <a:rPr lang="vi-VN" sz="2400" dirty="0">
                <a:latin typeface="Times New Roman" pitchFamily="18" charset="0"/>
                <a:cs typeface="Times New Roman" pitchFamily="18" charset="0"/>
              </a:rPr>
              <a:t>có thẩm quyền lập biên bản vi phạm hành chính, xử phạt hành chính và áp dụng các biện pháp khắc phục hậu quả đối với hành vi vi phạm hành chính quy định tại Chương II Nghị định này theo thẩm quyền quy định tại Điều 103 Nghị định này và chức năng, nhiệm vụ, quyền hạn được giao.</a:t>
            </a:r>
          </a:p>
          <a:p>
            <a:pPr algn="just"/>
            <a:r>
              <a:rPr lang="vi-VN" sz="2400" b="1" dirty="0" smtClean="0">
                <a:latin typeface="Times New Roman" pitchFamily="18" charset="0"/>
                <a:cs typeface="Times New Roman" pitchFamily="18" charset="0"/>
              </a:rPr>
              <a:t>2. Người </a:t>
            </a:r>
            <a:r>
              <a:rPr lang="vi-VN" sz="2400" b="1" dirty="0">
                <a:latin typeface="Times New Roman" pitchFamily="18" charset="0"/>
                <a:cs typeface="Times New Roman" pitchFamily="18" charset="0"/>
              </a:rPr>
              <a:t>có thẩm quyền xử phạt của Thanh tra y tế</a:t>
            </a:r>
            <a:r>
              <a:rPr lang="vi-VN" sz="2400" dirty="0">
                <a:latin typeface="Times New Roman" pitchFamily="18" charset="0"/>
                <a:cs typeface="Times New Roman" pitchFamily="18" charset="0"/>
              </a:rPr>
              <a:t>, người được giao thực hiện nhiệm vụ thanh tra chuyên ngành y tế có thẩm quyền lập biên bản vi phạm hành chính, xử phạt hành chính và áp dụng các biện pháp khắc phục hậu quả đối với hành vi vi phạm hành chính quy định tại Chương II Nghị định này theo thẩm quyền quy định tại Điều 104 Nghị định </a:t>
            </a:r>
            <a:r>
              <a:rPr lang="vi-VN" sz="2400" dirty="0" smtClean="0">
                <a:latin typeface="Times New Roman" pitchFamily="18" charset="0"/>
                <a:cs typeface="Times New Roman" pitchFamily="18" charset="0"/>
              </a:rPr>
              <a:t>này.</a:t>
            </a:r>
          </a:p>
          <a:p>
            <a:pPr algn="just"/>
            <a:r>
              <a:rPr lang="vi-VN" sz="2400" b="1" dirty="0">
                <a:latin typeface="Times New Roman" pitchFamily="18" charset="0"/>
                <a:cs typeface="Times New Roman" pitchFamily="18" charset="0"/>
              </a:rPr>
              <a:t>3. Người có thẩm quyền xử phạt của cơ quan Quản lý thị trường</a:t>
            </a:r>
            <a:r>
              <a:rPr lang="vi-VN" sz="2400" dirty="0">
                <a:latin typeface="Times New Roman" pitchFamily="18" charset="0"/>
                <a:cs typeface="Times New Roman" pitchFamily="18" charset="0"/>
              </a:rPr>
              <a:t> có thẩm quyền lập biên bản vi phạm hành chính, xử phạt hành chính, áp dụng các biện pháp khắc phục hậu quả theo phạm vi quản lý, chức năng, nhiệm vụ, quyền hạn được giao và theo thẩm quyền quy định tại Điều 105 Nghị định này đối với các hành vi vi phạm quy định tại các điều </a:t>
            </a:r>
            <a:r>
              <a:rPr lang="vi-VN" sz="2400" dirty="0" smtClean="0">
                <a:latin typeface="Times New Roman" pitchFamily="18" charset="0"/>
                <a:cs typeface="Times New Roman" pitchFamily="18" charset="0"/>
              </a:rPr>
              <a:t>49, 50, 51 (liên quan sản phẩm dinh dưỡng). </a:t>
            </a:r>
            <a:endParaRPr lang="vi-VN" sz="24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112.  Phân định Thẩm quyền xử phạt</a:t>
            </a:r>
          </a:p>
        </p:txBody>
      </p:sp>
      <p:sp>
        <p:nvSpPr>
          <p:cNvPr id="6" name="Slide Number Placeholder 5"/>
          <p:cNvSpPr>
            <a:spLocks noGrp="1"/>
          </p:cNvSpPr>
          <p:nvPr>
            <p:ph type="sldNum" sz="quarter" idx="12"/>
          </p:nvPr>
        </p:nvSpPr>
        <p:spPr/>
        <p:txBody>
          <a:bodyPr/>
          <a:lstStyle/>
          <a:p>
            <a:fld id="{24AAD21D-DF1D-489D-9109-39A9CFFED8B7}" type="slidenum">
              <a:rPr lang="en-US" smtClean="0"/>
              <a:pPr/>
              <a:t>71</a:t>
            </a:fld>
            <a:endParaRPr lang="en-US"/>
          </a:p>
        </p:txBody>
      </p:sp>
    </p:spTree>
    <p:extLst>
      <p:ext uri="{BB962C8B-B14F-4D97-AF65-F5344CB8AC3E}">
        <p14:creationId xmlns:p14="http://schemas.microsoft.com/office/powerpoint/2010/main" val="62706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1003280"/>
            <a:ext cx="11032732" cy="4154984"/>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4</a:t>
            </a:r>
            <a:r>
              <a:rPr lang="vi-VN" sz="2400" b="1" dirty="0">
                <a:latin typeface="Times New Roman" pitchFamily="18" charset="0"/>
                <a:cs typeface="Times New Roman" pitchFamily="18" charset="0"/>
              </a:rPr>
              <a:t>. Người có thẩm quyền xử phạt của cơ quan Công an nhân dân</a:t>
            </a:r>
            <a:r>
              <a:rPr lang="vi-VN" sz="2400" dirty="0">
                <a:latin typeface="Times New Roman" pitchFamily="18" charset="0"/>
                <a:cs typeface="Times New Roman" pitchFamily="18" charset="0"/>
              </a:rPr>
              <a:t> có thẩm quyền lập biên bản vi phạm hành chính, xử phạt hành chính và áp dụng các biện pháp khắc phục hậu quả theo phạm vi quản lý, chức năng, nhiệm vụ, quyền hạn được giao và theo thẩm quyền quy định tại Điều 106 Nghị định này đối với hành vi vi phạm quy định tại </a:t>
            </a:r>
            <a:r>
              <a:rPr lang="vi-VN" sz="2400" dirty="0" smtClean="0">
                <a:latin typeface="Times New Roman" pitchFamily="18" charset="0"/>
                <a:cs typeface="Times New Roman" pitchFamily="18" charset="0"/>
              </a:rPr>
              <a:t>các </a:t>
            </a:r>
            <a:r>
              <a:rPr lang="vi-VN" sz="2400" dirty="0">
                <a:latin typeface="Times New Roman" pitchFamily="18" charset="0"/>
                <a:cs typeface="Times New Roman" pitchFamily="18" charset="0"/>
              </a:rPr>
              <a:t>điểm a, c khoản 5, điểm b khoản 6, khoản 7 Điều 38; điểm a khoản 7 Điều 44; điểm a khoản 1 Điều 45; điểm a khoản 1, điểm b khoản 2 Điều 48</a:t>
            </a:r>
            <a:r>
              <a:rPr lang="vi-VN" sz="2400" dirty="0" smtClean="0">
                <a:latin typeface="Times New Roman" pitchFamily="18" charset="0"/>
                <a:cs typeface="Times New Roman" pitchFamily="18" charset="0"/>
              </a:rPr>
              <a:t>.</a:t>
            </a:r>
          </a:p>
          <a:p>
            <a:pPr algn="just"/>
            <a:r>
              <a:rPr lang="vi-VN" sz="2400" b="1" dirty="0">
                <a:latin typeface="Times New Roman" pitchFamily="18" charset="0"/>
                <a:cs typeface="Times New Roman" pitchFamily="18" charset="0"/>
              </a:rPr>
              <a:t>6. Người có thẩm quyền xử phạt của Bộ đội Biên phòng </a:t>
            </a:r>
            <a:r>
              <a:rPr lang="vi-VN" sz="2400" dirty="0">
                <a:latin typeface="Times New Roman" pitchFamily="18" charset="0"/>
                <a:cs typeface="Times New Roman" pitchFamily="18" charset="0"/>
              </a:rPr>
              <a:t>có thẩm quyền lập biên bản vi phạm hành chính, xử phạt hành chính và áp dụng các biện pháp khắc phục hậu quả theo phạm vi quản lý, chức năng, nhiệm vụ, quyền hạn được giao và theo thẩm quyền quy định tại Điều 108 Nghị định này đối với các hành vi vi phạm quy định tại các điểm b khoản 4 Điều 39; điểm b khoản 3 </a:t>
            </a:r>
            <a:r>
              <a:rPr lang="vi-VN" sz="2400">
                <a:latin typeface="Times New Roman" pitchFamily="18" charset="0"/>
                <a:cs typeface="Times New Roman" pitchFamily="18" charset="0"/>
              </a:rPr>
              <a:t>Điều </a:t>
            </a:r>
            <a:r>
              <a:rPr lang="vi-VN" sz="2400" smtClean="0">
                <a:latin typeface="Times New Roman" pitchFamily="18" charset="0"/>
                <a:cs typeface="Times New Roman" pitchFamily="18" charset="0"/>
              </a:rPr>
              <a:t>48</a:t>
            </a:r>
            <a:endParaRPr lang="vi-VN" sz="24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112.  Phân định Thẩm quyền xử phạt</a:t>
            </a:r>
          </a:p>
        </p:txBody>
      </p:sp>
      <p:sp>
        <p:nvSpPr>
          <p:cNvPr id="6" name="Slide Number Placeholder 5"/>
          <p:cNvSpPr>
            <a:spLocks noGrp="1"/>
          </p:cNvSpPr>
          <p:nvPr>
            <p:ph type="sldNum" sz="quarter" idx="12"/>
          </p:nvPr>
        </p:nvSpPr>
        <p:spPr/>
        <p:txBody>
          <a:bodyPr/>
          <a:lstStyle/>
          <a:p>
            <a:fld id="{24AAD21D-DF1D-489D-9109-39A9CFFED8B7}" type="slidenum">
              <a:rPr lang="en-US" smtClean="0"/>
              <a:pPr/>
              <a:t>72</a:t>
            </a:fld>
            <a:endParaRPr lang="en-US"/>
          </a:p>
        </p:txBody>
      </p:sp>
    </p:spTree>
    <p:extLst>
      <p:ext uri="{BB962C8B-B14F-4D97-AF65-F5344CB8AC3E}">
        <p14:creationId xmlns:p14="http://schemas.microsoft.com/office/powerpoint/2010/main" val="4605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1003280"/>
            <a:ext cx="11032732" cy="1938992"/>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7. Người có thẩm quyền xử phạt của Cảnh sát biển </a:t>
            </a:r>
            <a:r>
              <a:rPr lang="vi-VN" sz="2400" dirty="0" smtClean="0">
                <a:latin typeface="Times New Roman" pitchFamily="18" charset="0"/>
                <a:cs typeface="Times New Roman" pitchFamily="18" charset="0"/>
              </a:rPr>
              <a:t>có thẩm quyền lập biên bản vi phạm hành chính, xử phạt hành chính và áp dụng các biện pháp khắc phục hậu quả theo phạm vi quản lý, chức năng, nhiệm vụ, quyền hạn được giao và theo thẩm quyền quy định tại Điều 109 Nghị định này tại các khoản 1, 3, 5, 6 và 7 Điều 38; điểm b khoản 4 Điều 39; khoản 4 Điều 40; điểm b khoản 1 Điều 45; điểm b khoản 3 Điều 48</a:t>
            </a:r>
            <a:endParaRPr lang="vi-VN" sz="2400" dirty="0">
              <a:latin typeface="Times New Roman" pitchFamily="18" charset="0"/>
              <a:cs typeface="Times New Roman" pitchFamily="18" charset="0"/>
            </a:endParaRP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112.  Phân định Thẩm quyền xử phạt</a:t>
            </a:r>
          </a:p>
        </p:txBody>
      </p:sp>
      <p:sp>
        <p:nvSpPr>
          <p:cNvPr id="6" name="Slide Number Placeholder 5"/>
          <p:cNvSpPr>
            <a:spLocks noGrp="1"/>
          </p:cNvSpPr>
          <p:nvPr>
            <p:ph type="sldNum" sz="quarter" idx="12"/>
          </p:nvPr>
        </p:nvSpPr>
        <p:spPr/>
        <p:txBody>
          <a:bodyPr/>
          <a:lstStyle/>
          <a:p>
            <a:fld id="{24AAD21D-DF1D-489D-9109-39A9CFFED8B7}" type="slidenum">
              <a:rPr lang="en-US" smtClean="0"/>
              <a:pPr/>
              <a:t>73</a:t>
            </a:fld>
            <a:endParaRPr lang="en-US"/>
          </a:p>
        </p:txBody>
      </p:sp>
    </p:spTree>
    <p:extLst>
      <p:ext uri="{BB962C8B-B14F-4D97-AF65-F5344CB8AC3E}">
        <p14:creationId xmlns:p14="http://schemas.microsoft.com/office/powerpoint/2010/main" val="92438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64836" y="2362200"/>
            <a:ext cx="9262329" cy="1569660"/>
          </a:xfrm>
          <a:prstGeom prst="rect">
            <a:avLst/>
          </a:prstGeom>
          <a:noFill/>
        </p:spPr>
        <p:txBody>
          <a:bodyPr wrap="square" rtlCol="0">
            <a:spAutoFit/>
          </a:bodyPr>
          <a:lstStyle/>
          <a:p>
            <a:pPr algn="ctr"/>
            <a:r>
              <a:rPr lang="en-US" sz="4800" b="1" dirty="0" smtClean="0">
                <a:solidFill>
                  <a:schemeClr val="tx1">
                    <a:lumMod val="75000"/>
                    <a:lumOff val="25000"/>
                  </a:schemeClr>
                </a:solidFill>
                <a:latin typeface="Cambria" panose="02040503050406030204" pitchFamily="18" charset="0"/>
                <a:cs typeface="Lato" panose="020F0502020204030203" pitchFamily="34" charset="0"/>
              </a:rPr>
              <a:t>IV. THẨM QUYỀN LẬP BIÊN BẢN VI PHẠM HÀNH CHÍNH</a:t>
            </a:r>
            <a:endParaRPr lang="es-ES_tradnl" sz="4800" b="1" dirty="0">
              <a:solidFill>
                <a:schemeClr val="tx1">
                  <a:lumMod val="75000"/>
                  <a:lumOff val="25000"/>
                </a:schemeClr>
              </a:solidFill>
              <a:latin typeface="Cambria" panose="02040503050406030204" pitchFamily="18" charset="0"/>
              <a:cs typeface="Lato" panose="020F0502020204030203" pitchFamily="34" charset="0"/>
            </a:endParaRPr>
          </a:p>
        </p:txBody>
      </p:sp>
      <p:cxnSp>
        <p:nvCxnSpPr>
          <p:cNvPr id="5" name="Straight Connector 4"/>
          <p:cNvCxnSpPr>
            <a:cxnSpLocks/>
          </p:cNvCxnSpPr>
          <p:nvPr/>
        </p:nvCxnSpPr>
        <p:spPr>
          <a:xfrm flipH="1">
            <a:off x="10744200" y="797023"/>
            <a:ext cx="1" cy="443295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Group 15">
            <a:extLst>
              <a:ext uri="{FF2B5EF4-FFF2-40B4-BE49-F238E27FC236}">
                <a16:creationId xmlns="" xmlns:a16="http://schemas.microsoft.com/office/drawing/2014/main" id="{5C73D90C-2C03-E542-805A-DD2FFABB59A1}"/>
              </a:ext>
            </a:extLst>
          </p:cNvPr>
          <p:cNvGrpSpPr/>
          <p:nvPr/>
        </p:nvGrpSpPr>
        <p:grpSpPr>
          <a:xfrm>
            <a:off x="-71372" y="5486400"/>
            <a:ext cx="12263372" cy="1804622"/>
            <a:chOff x="-71372" y="5358178"/>
            <a:chExt cx="12263372" cy="1804622"/>
          </a:xfrm>
        </p:grpSpPr>
        <p:pic>
          <p:nvPicPr>
            <p:cNvPr id="17" name="Picture 16">
              <a:extLst>
                <a:ext uri="{FF2B5EF4-FFF2-40B4-BE49-F238E27FC236}">
                  <a16:creationId xmlns="" xmlns:a16="http://schemas.microsoft.com/office/drawing/2014/main" id="{CF9A7387-E934-AF4B-9FA4-3317303D4A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8" name="Rectangle 17">
              <a:extLst>
                <a:ext uri="{FF2B5EF4-FFF2-40B4-BE49-F238E27FC236}">
                  <a16:creationId xmlns="" xmlns:a16="http://schemas.microsoft.com/office/drawing/2014/main" id="{40F5AA1E-7493-B54B-86E0-EFAABEF8D0B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6" name="Slide Number Placeholder 5"/>
          <p:cNvSpPr>
            <a:spLocks noGrp="1"/>
          </p:cNvSpPr>
          <p:nvPr>
            <p:ph type="sldNum" sz="quarter" idx="12"/>
          </p:nvPr>
        </p:nvSpPr>
        <p:spPr/>
        <p:txBody>
          <a:bodyPr/>
          <a:lstStyle/>
          <a:p>
            <a:fld id="{24AAD21D-DF1D-489D-9109-39A9CFFED8B7}" type="slidenum">
              <a:rPr lang="en-US" smtClean="0"/>
              <a:pPr/>
              <a:t>74</a:t>
            </a:fld>
            <a:endParaRPr lang="en-US"/>
          </a:p>
        </p:txBody>
      </p:sp>
    </p:spTree>
    <p:extLst>
      <p:ext uri="{BB962C8B-B14F-4D97-AF65-F5344CB8AC3E}">
        <p14:creationId xmlns:p14="http://schemas.microsoft.com/office/powerpoint/2010/main" val="178019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2"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09600" y="1003280"/>
            <a:ext cx="11032732" cy="3046988"/>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Người </a:t>
            </a:r>
            <a:r>
              <a:rPr lang="vi-VN" sz="2400" b="1" dirty="0">
                <a:latin typeface="Times New Roman" pitchFamily="18" charset="0"/>
                <a:cs typeface="Times New Roman" pitchFamily="18" charset="0"/>
              </a:rPr>
              <a:t>có thẩm quyền lập biên bản vi phạm hành chính trong lĩnh vực y tế bao gồm:</a:t>
            </a:r>
          </a:p>
          <a:p>
            <a:pPr algn="just"/>
            <a:r>
              <a:rPr lang="vi-VN" sz="2400" dirty="0">
                <a:latin typeface="Times New Roman" pitchFamily="18" charset="0"/>
                <a:cs typeface="Times New Roman" pitchFamily="18" charset="0"/>
              </a:rPr>
              <a:t>1. Người có thẩm quyền xử phạt được quy định tại Nghị định này theo chức năng, nhiệm vụ, quyền hạn được giao.</a:t>
            </a:r>
          </a:p>
          <a:p>
            <a:pPr algn="just"/>
            <a:r>
              <a:rPr lang="vi-VN" sz="2400" dirty="0">
                <a:latin typeface="Times New Roman" pitchFamily="18" charset="0"/>
                <a:cs typeface="Times New Roman" pitchFamily="18" charset="0"/>
              </a:rPr>
              <a:t>2. Công chức, viên chức thuộc ngành y tế, bảo hiểm xã hội, công chức, viên chức, người thuộc lực lượng Quân đội nhân dân, Công an nhân dân và công chức, viên chức trong các cơ quan được quy định tại Điều 112 Nghị định này đang thi hành công vụ, nhiệm vụ theo chức năng, nhiệm vụ, quyền hạn được giao.</a:t>
            </a:r>
          </a:p>
        </p:txBody>
      </p:sp>
      <p:sp>
        <p:nvSpPr>
          <p:cNvPr id="12"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113. Thẩm quyền lập biên bản VPHC</a:t>
            </a:r>
          </a:p>
        </p:txBody>
      </p:sp>
      <p:sp>
        <p:nvSpPr>
          <p:cNvPr id="6" name="Slide Number Placeholder 5"/>
          <p:cNvSpPr>
            <a:spLocks noGrp="1"/>
          </p:cNvSpPr>
          <p:nvPr>
            <p:ph type="sldNum" sz="quarter" idx="12"/>
          </p:nvPr>
        </p:nvSpPr>
        <p:spPr/>
        <p:txBody>
          <a:bodyPr/>
          <a:lstStyle/>
          <a:p>
            <a:fld id="{24AAD21D-DF1D-489D-9109-39A9CFFED8B7}" type="slidenum">
              <a:rPr lang="en-US" smtClean="0"/>
              <a:pPr/>
              <a:t>75</a:t>
            </a:fld>
            <a:endParaRPr lang="en-US"/>
          </a:p>
        </p:txBody>
      </p:sp>
    </p:spTree>
    <p:extLst>
      <p:ext uri="{BB962C8B-B14F-4D97-AF65-F5344CB8AC3E}">
        <p14:creationId xmlns:p14="http://schemas.microsoft.com/office/powerpoint/2010/main" val="359957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514600"/>
            <a:ext cx="12192000" cy="1200329"/>
          </a:xfrm>
          <a:prstGeom prst="rect">
            <a:avLst/>
          </a:prstGeom>
          <a:noFill/>
        </p:spPr>
        <p:txBody>
          <a:bodyPr wrap="square" rtlCol="0" anchor="ctr">
            <a:spAutoFit/>
          </a:bodyPr>
          <a:lstStyle/>
          <a:p>
            <a:pPr algn="ctr"/>
            <a:r>
              <a:rPr lang="en-US" sz="7200" b="1" spc="-300" dirty="0" smtClean="0">
                <a:solidFill>
                  <a:srgbClr val="002060"/>
                </a:solidFill>
                <a:latin typeface="Cambria" panose="02040503050406030204" pitchFamily="18" charset="0"/>
                <a:ea typeface="Roboto Condensed" panose="02000000000000000000" pitchFamily="2" charset="0"/>
                <a:cs typeface="Roboto Condensed" panose="02000000000000000000" pitchFamily="2" charset="0"/>
              </a:rPr>
              <a:t>XIN CHÂN THÀNH CẢM ƠN !</a:t>
            </a:r>
            <a:endParaRPr lang="en-US" sz="7200" b="1" spc="-300" dirty="0">
              <a:solidFill>
                <a:srgbClr val="002060"/>
              </a:solidFill>
              <a:latin typeface="Cambria" panose="02040503050406030204" pitchFamily="18" charset="0"/>
              <a:ea typeface="Roboto Condensed" panose="02000000000000000000" pitchFamily="2" charset="0"/>
              <a:cs typeface="Roboto Condensed" panose="02000000000000000000" pitchFamily="2" charset="0"/>
            </a:endParaRPr>
          </a:p>
        </p:txBody>
      </p:sp>
      <p:grpSp>
        <p:nvGrpSpPr>
          <p:cNvPr id="4"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5" name="Picture 4">
              <a:extLst>
                <a:ext uri="{FF2B5EF4-FFF2-40B4-BE49-F238E27FC236}">
                  <a16:creationId xmlns="" xmlns:a16="http://schemas.microsoft.com/office/drawing/2014/main" id="{D7BD828D-7DDA-5C4C-8822-E7E2335F89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6" name="Rectangle 5">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7" name="Slide Number Placeholder 6"/>
          <p:cNvSpPr>
            <a:spLocks noGrp="1"/>
          </p:cNvSpPr>
          <p:nvPr>
            <p:ph type="sldNum" sz="quarter" idx="12"/>
          </p:nvPr>
        </p:nvSpPr>
        <p:spPr/>
        <p:txBody>
          <a:bodyPr/>
          <a:lstStyle/>
          <a:p>
            <a:fld id="{24AAD21D-DF1D-489D-9109-39A9CFFED8B7}" type="slidenum">
              <a:rPr lang="en-US" smtClean="0"/>
              <a:pPr/>
              <a:t>76</a:t>
            </a:fld>
            <a:endParaRPr lang="en-US"/>
          </a:p>
        </p:txBody>
      </p:sp>
    </p:spTree>
    <p:extLst>
      <p:ext uri="{BB962C8B-B14F-4D97-AF65-F5344CB8AC3E}">
        <p14:creationId xmlns:p14="http://schemas.microsoft.com/office/powerpoint/2010/main" val="41137410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02816"/>
            <a:ext cx="10879666" cy="5509200"/>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5.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một trong các hành vi sau đây:</a:t>
            </a:r>
          </a:p>
          <a:p>
            <a:pPr algn="just"/>
            <a:r>
              <a:rPr lang="vi-VN" sz="2200" dirty="0">
                <a:latin typeface="Times New Roman" pitchFamily="18" charset="0"/>
                <a:cs typeface="Times New Roman" pitchFamily="18" charset="0"/>
              </a:rPr>
              <a:t>a) Ngăn cản người bệnh thuộc diện chữa bệnh bắt buộc vào cơ sở khám bệnh, chữa bệnh;</a:t>
            </a:r>
          </a:p>
          <a:p>
            <a:pPr algn="just"/>
            <a:r>
              <a:rPr lang="vi-VN" sz="2200" dirty="0">
                <a:latin typeface="Times New Roman" pitchFamily="18" charset="0"/>
                <a:cs typeface="Times New Roman" pitchFamily="18" charset="0"/>
              </a:rPr>
              <a:t>b) Chỉ định sử dụng các dịch vụ khám bệnh, chữa bệnh hoặc gợi ý chuyển người bệnh tới cơ sở khám bệnh, chữa bệnh khác vì vụ lợi</a:t>
            </a:r>
            <a:r>
              <a:rPr lang="vi-VN" sz="2200" dirty="0" smtClean="0">
                <a:latin typeface="Times New Roman" pitchFamily="18" charset="0"/>
                <a:cs typeface="Times New Roman" pitchFamily="18" charset="0"/>
              </a:rPr>
              <a:t>; </a:t>
            </a:r>
          </a:p>
          <a:p>
            <a:pPr algn="just"/>
            <a:r>
              <a:rPr lang="vi-VN" sz="2200" dirty="0" smtClean="0">
                <a:latin typeface="Times New Roman" pitchFamily="18" charset="0"/>
                <a:cs typeface="Times New Roman" pitchFamily="18" charset="0"/>
              </a:rPr>
              <a:t>c) Lạm dụng nghề nghiệp để xâm phạm danh dự, nhân phẩm, thân thể người </a:t>
            </a:r>
            <a:r>
              <a:rPr lang="vi-VN" sz="2200" dirty="0">
                <a:latin typeface="Times New Roman" pitchFamily="18" charset="0"/>
                <a:cs typeface="Times New Roman" pitchFamily="18" charset="0"/>
              </a:rPr>
              <a:t>bệnh; </a:t>
            </a:r>
            <a:r>
              <a:rPr lang="vi-VN" sz="2200" dirty="0" smtClean="0">
                <a:solidFill>
                  <a:srgbClr val="FF0000"/>
                </a:solidFill>
                <a:latin typeface="Times New Roman" pitchFamily="18" charset="0"/>
                <a:cs typeface="Times New Roman" pitchFamily="18" charset="0"/>
              </a:rPr>
              <a:t>=&gt; BPKPHQ: Buộc </a:t>
            </a:r>
            <a:r>
              <a:rPr lang="vi-VN" sz="2200" dirty="0">
                <a:solidFill>
                  <a:srgbClr val="FF0000"/>
                </a:solidFill>
                <a:latin typeface="Times New Roman" pitchFamily="18" charset="0"/>
                <a:cs typeface="Times New Roman" pitchFamily="18" charset="0"/>
              </a:rPr>
              <a:t>xin lỗi trực tiếp người </a:t>
            </a:r>
            <a:r>
              <a:rPr lang="vi-VN" sz="2200" dirty="0" smtClean="0">
                <a:solidFill>
                  <a:srgbClr val="FF0000"/>
                </a:solidFill>
                <a:latin typeface="Times New Roman" pitchFamily="18" charset="0"/>
                <a:cs typeface="Times New Roman" pitchFamily="18" charset="0"/>
              </a:rPr>
              <a:t>bệnh.</a:t>
            </a:r>
          </a:p>
          <a:p>
            <a:pPr algn="just"/>
            <a:r>
              <a:rPr lang="vi-VN" sz="2200" dirty="0" smtClean="0">
                <a:latin typeface="Times New Roman" pitchFamily="18" charset="0"/>
                <a:cs typeface="Times New Roman" pitchFamily="18" charset="0"/>
              </a:rPr>
              <a:t>d) Người nước ngoài trực tiếp khám bệnh, chữa bệnh bằng tiếng Việt nhưng chưa được cơ sở đào tạo chuyên ngành y do Bộ trưởng Bộ Y tế chỉ định kiểm tra và công nhận thành thạo tiếng Việt hoặc bằng ngôn ngữ khác không phải tiếng Việt mà chưa được đăng ký sử dụng;</a:t>
            </a:r>
          </a:p>
          <a:p>
            <a:pPr algn="just"/>
            <a:r>
              <a:rPr lang="vi-VN" sz="2200" dirty="0" smtClean="0">
                <a:latin typeface="Times New Roman" pitchFamily="18" charset="0"/>
                <a:cs typeface="Times New Roman" pitchFamily="18" charset="0"/>
              </a:rPr>
              <a:t>đ) Chỉ định điều trị, kê đơn thuốc bằng ngôn ngữ khác không phải là tiếng Việt mà ngôn ngữ đó chưa được đăng ký sử dụng hoặc người phiên dịch chưa được công nhận đủ trình độ phiên dịch sang tiếng Việt;</a:t>
            </a:r>
          </a:p>
          <a:p>
            <a:pPr algn="just"/>
            <a:r>
              <a:rPr lang="vi-VN" sz="2200" dirty="0" smtClean="0">
                <a:latin typeface="Times New Roman" pitchFamily="18" charset="0"/>
                <a:cs typeface="Times New Roman" pitchFamily="18" charset="0"/>
              </a:rPr>
              <a:t>e) Tẩy xóa, sửa chữa hồ sơ bệnh án nhằm làm sai lệch thông tin về khám bệnh, chữa bệnh;</a:t>
            </a:r>
          </a:p>
          <a:p>
            <a:pPr algn="just"/>
            <a:r>
              <a:rPr lang="vi-VN" sz="2200" dirty="0" smtClean="0">
                <a:latin typeface="Times New Roman" pitchFamily="18" charset="0"/>
                <a:cs typeface="Times New Roman" pitchFamily="18" charset="0"/>
              </a:rPr>
              <a:t>g) Sử dụng hình thức mê tín trong khám bệnh, chữa bệnh;</a:t>
            </a:r>
          </a:p>
          <a:p>
            <a:pPr algn="just"/>
            <a:r>
              <a:rPr lang="vi-VN" sz="2200" dirty="0">
                <a:latin typeface="Times New Roman" pitchFamily="18" charset="0"/>
                <a:cs typeface="Times New Roman" pitchFamily="18" charset="0"/>
              </a:rPr>
              <a:t>h) Người hành nghề chịu trách nhiệm chuyên môn kỹ thuật từ hai cơ sở khám bệnh, chữa bệnh trở lên</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8</a:t>
            </a:fld>
            <a:endParaRPr lang="en-US"/>
          </a:p>
        </p:txBody>
      </p:sp>
    </p:spTree>
    <p:extLst>
      <p:ext uri="{BB962C8B-B14F-4D97-AF65-F5344CB8AC3E}">
        <p14:creationId xmlns:p14="http://schemas.microsoft.com/office/powerpoint/2010/main" val="291189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2"/>
          <p:cNvSpPr>
            <a:spLocks noChangeShapeType="1"/>
          </p:cNvSpPr>
          <p:nvPr/>
        </p:nvSpPr>
        <p:spPr bwMode="auto">
          <a:xfrm>
            <a:off x="803275" y="990600"/>
            <a:ext cx="9407525" cy="0"/>
          </a:xfrm>
          <a:prstGeom prst="line">
            <a:avLst/>
          </a:prstGeom>
          <a:noFill/>
          <a:ln w="25400" cap="flat" cmpd="sng">
            <a:solidFill>
              <a:srgbClr val="DCDEE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s-ES" sz="2800">
              <a:effectLst>
                <a:outerShdw blurRad="38100" dist="38100" dir="2700000" algn="tl">
                  <a:srgbClr val="DDDDDD"/>
                </a:outerShdw>
              </a:effectLst>
              <a:latin typeface="Gill Sans" charset="0"/>
              <a:cs typeface="Gill Sans" charset="0"/>
              <a:sym typeface="Gill Sans" charset="0"/>
            </a:endParaRPr>
          </a:p>
        </p:txBody>
      </p:sp>
      <p:sp>
        <p:nvSpPr>
          <p:cNvPr id="10" name="AutoShape 4"/>
          <p:cNvSpPr>
            <a:spLocks/>
          </p:cNvSpPr>
          <p:nvPr/>
        </p:nvSpPr>
        <p:spPr bwMode="auto">
          <a:xfrm>
            <a:off x="304800" y="253114"/>
            <a:ext cx="78582" cy="642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C000"/>
          </a:solidFill>
          <a:ln>
            <a:noFill/>
          </a:ln>
          <a:effectLst/>
        </p:spPr>
        <p:txBody>
          <a:bodyPr lIns="0" tIns="0" rIns="0" bIns="0" anchor="ctr"/>
          <a:lstStyle/>
          <a:p>
            <a:pPr>
              <a:defRPr/>
            </a:pPr>
            <a:endParaRPr lang="es-ES" sz="2800">
              <a:effectLst>
                <a:outerShdw blurRad="38100" dist="38100" dir="2700000" algn="tl">
                  <a:srgbClr val="000000"/>
                </a:outerShdw>
              </a:effectLst>
              <a:latin typeface="Gill Sans" charset="0"/>
              <a:cs typeface="Gill Sans" charset="0"/>
              <a:sym typeface="Gill Sans" charset="0"/>
            </a:endParaRPr>
          </a:p>
        </p:txBody>
      </p:sp>
      <p:grpSp>
        <p:nvGrpSpPr>
          <p:cNvPr id="15" name="Group 14">
            <a:extLst>
              <a:ext uri="{FF2B5EF4-FFF2-40B4-BE49-F238E27FC236}">
                <a16:creationId xmlns="" xmlns:a16="http://schemas.microsoft.com/office/drawing/2014/main" id="{C7CC1EC5-30ED-1A48-82F0-467FD035ABD1}"/>
              </a:ext>
            </a:extLst>
          </p:cNvPr>
          <p:cNvGrpSpPr/>
          <p:nvPr/>
        </p:nvGrpSpPr>
        <p:grpSpPr>
          <a:xfrm>
            <a:off x="-71372" y="5509401"/>
            <a:ext cx="12263372" cy="1804622"/>
            <a:chOff x="-71372" y="5358178"/>
            <a:chExt cx="12263372" cy="1804622"/>
          </a:xfrm>
        </p:grpSpPr>
        <p:pic>
          <p:nvPicPr>
            <p:cNvPr id="4" name="Picture 3">
              <a:extLst>
                <a:ext uri="{FF2B5EF4-FFF2-40B4-BE49-F238E27FC236}">
                  <a16:creationId xmlns="" xmlns:a16="http://schemas.microsoft.com/office/drawing/2014/main" id="{D7BD828D-7DDA-5C4C-8822-E7E2335F8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72" y="5358178"/>
              <a:ext cx="1394481" cy="1804622"/>
            </a:xfrm>
            <a:prstGeom prst="rect">
              <a:avLst/>
            </a:prstGeom>
          </p:spPr>
        </p:pic>
        <p:sp>
          <p:nvSpPr>
            <p:cNvPr id="14" name="Rectangle 13">
              <a:extLst>
                <a:ext uri="{FF2B5EF4-FFF2-40B4-BE49-F238E27FC236}">
                  <a16:creationId xmlns="" xmlns:a16="http://schemas.microsoft.com/office/drawing/2014/main" id="{877AA2A1-9156-114E-A728-400F0BFE53E2}"/>
                </a:ext>
              </a:extLst>
            </p:cNvPr>
            <p:cNvSpPr/>
            <p:nvPr/>
          </p:nvSpPr>
          <p:spPr>
            <a:xfrm>
              <a:off x="1066800" y="6248400"/>
              <a:ext cx="11125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sp>
        <p:nvSpPr>
          <p:cNvPr id="3" name="TextBox 2">
            <a:extLst>
              <a:ext uri="{FF2B5EF4-FFF2-40B4-BE49-F238E27FC236}">
                <a16:creationId xmlns="" xmlns:a16="http://schemas.microsoft.com/office/drawing/2014/main" id="{DE78F6E8-1D48-BE4F-BB93-6E23EE76DDC4}"/>
              </a:ext>
            </a:extLst>
          </p:cNvPr>
          <p:cNvSpPr txBox="1"/>
          <p:nvPr/>
        </p:nvSpPr>
        <p:spPr>
          <a:xfrm>
            <a:off x="625868" y="1102816"/>
            <a:ext cx="10879666" cy="5509200"/>
          </a:xfrm>
          <a:prstGeom prst="rect">
            <a:avLst/>
          </a:prstGeom>
          <a:noFill/>
        </p:spPr>
        <p:txBody>
          <a:bodyPr wrap="square" rtlCol="0">
            <a:spAutoFit/>
          </a:bodyPr>
          <a:lstStyle/>
          <a:p>
            <a:pPr algn="just"/>
            <a:r>
              <a:rPr lang="vi-VN" sz="2200" dirty="0">
                <a:latin typeface="Times New Roman" pitchFamily="18" charset="0"/>
                <a:cs typeface="Times New Roman" pitchFamily="18" charset="0"/>
              </a:rPr>
              <a:t>5. Phạt tiền từ </a:t>
            </a:r>
            <a:r>
              <a:rPr lang="vi-VN" sz="2200" b="1" dirty="0">
                <a:latin typeface="Times New Roman" pitchFamily="18" charset="0"/>
                <a:cs typeface="Times New Roman" pitchFamily="18" charset="0"/>
              </a:rPr>
              <a:t>5.000.000</a:t>
            </a:r>
            <a:r>
              <a:rPr lang="vi-VN" sz="2200" dirty="0">
                <a:latin typeface="Times New Roman" pitchFamily="18" charset="0"/>
                <a:cs typeface="Times New Roman" pitchFamily="18" charset="0"/>
              </a:rPr>
              <a:t> đồng đến </a:t>
            </a:r>
            <a:r>
              <a:rPr lang="vi-VN" sz="2200" b="1" dirty="0">
                <a:latin typeface="Times New Roman" pitchFamily="18" charset="0"/>
                <a:cs typeface="Times New Roman" pitchFamily="18" charset="0"/>
              </a:rPr>
              <a:t>10.000.000</a:t>
            </a:r>
            <a:r>
              <a:rPr lang="vi-VN" sz="2200" dirty="0">
                <a:latin typeface="Times New Roman" pitchFamily="18" charset="0"/>
                <a:cs typeface="Times New Roman" pitchFamily="18" charset="0"/>
              </a:rPr>
              <a:t> đồng đối với một trong các hành vi sau đây:</a:t>
            </a:r>
          </a:p>
          <a:p>
            <a:pPr algn="just"/>
            <a:r>
              <a:rPr lang="vi-VN" sz="2200" dirty="0" smtClean="0">
                <a:latin typeface="Times New Roman" pitchFamily="18" charset="0"/>
                <a:cs typeface="Times New Roman" pitchFamily="18" charset="0"/>
              </a:rPr>
              <a:t>i) Làm người phụ trách từ hai khoa lâm sàng trở lên trong cùng một cơ sở khám bệnh, chữa bệnh hoặc trong cùng một thời gian hành nghề đồng thời làm người phụ trách khoa của cơ sở khám bệnh, chữa bệnh khác;</a:t>
            </a:r>
          </a:p>
          <a:p>
            <a:pPr algn="just"/>
            <a:r>
              <a:rPr lang="vi-VN" sz="2200" dirty="0" smtClean="0">
                <a:latin typeface="Times New Roman" pitchFamily="18" charset="0"/>
                <a:cs typeface="Times New Roman" pitchFamily="18" charset="0"/>
              </a:rPr>
              <a:t>k</a:t>
            </a:r>
            <a:r>
              <a:rPr lang="vi-VN" sz="2200" dirty="0">
                <a:latin typeface="Times New Roman" pitchFamily="18" charset="0"/>
                <a:cs typeface="Times New Roman" pitchFamily="18" charset="0"/>
              </a:rPr>
              <a:t>) Người hành nghề chịu trách nhiệm chuyên môn kỹ thuật của cơ sở khám bệnh, chữa bệnh kiêm nhiệm phụ trách một khoa trong cùng một cơ sở khám bệnh, chữa bệnh không phù hợp với phạm vi hoạt động chuyên môn trong chứng chỉ hành nghề khám bệnh, chữa bệnh đã được cấp;</a:t>
            </a:r>
          </a:p>
          <a:p>
            <a:pPr algn="just"/>
            <a:r>
              <a:rPr lang="vi-VN" sz="2200" dirty="0">
                <a:latin typeface="Times New Roman" pitchFamily="18" charset="0"/>
                <a:cs typeface="Times New Roman" pitchFamily="18" charset="0"/>
              </a:rPr>
              <a:t>l) Người hành nghề chịu trách nhiệm chuyên môn kỹ thuật của cơ sở khám bệnh, chữa bệnh không có mặt tại cơ sở khám bệnh, chữa bệnh trong thời gian cơ sở đăng ký hoạt động mà không ủy quyền cho người khác theo quy định của pháp luật;</a:t>
            </a:r>
          </a:p>
          <a:p>
            <a:pPr algn="just"/>
            <a:r>
              <a:rPr lang="vi-VN" sz="2200" dirty="0">
                <a:latin typeface="Times New Roman" pitchFamily="18" charset="0"/>
                <a:cs typeface="Times New Roman" pitchFamily="18" charset="0"/>
              </a:rPr>
              <a:t>m)15 Người hành nghề không chấp hành quyết định huy động của cơ quan nhà nước có thẩm quyền khi có thiên tai, thảm họa, dịch bệnh nguy hiểm</a:t>
            </a:r>
            <a:r>
              <a:rPr lang="vi-VN" sz="2200" dirty="0" smtClean="0">
                <a:latin typeface="Times New Roman" pitchFamily="18" charset="0"/>
                <a:cs typeface="Times New Roman" pitchFamily="18" charset="0"/>
              </a:rPr>
              <a:t>.</a:t>
            </a:r>
          </a:p>
          <a:p>
            <a:pPr algn="just"/>
            <a:r>
              <a:rPr lang="vi-VN" sz="2200" dirty="0" smtClean="0">
                <a:solidFill>
                  <a:srgbClr val="FF0000"/>
                </a:solidFill>
                <a:latin typeface="Times New Roman" pitchFamily="18" charset="0"/>
                <a:cs typeface="Times New Roman" pitchFamily="18" charset="0"/>
              </a:rPr>
              <a:t>Khoản 5 (trừ điểm a) =&gt; </a:t>
            </a:r>
            <a:r>
              <a:rPr lang="vi-VN" sz="2200" dirty="0">
                <a:solidFill>
                  <a:srgbClr val="FF0000"/>
                </a:solidFill>
                <a:latin typeface="Times New Roman" pitchFamily="18" charset="0"/>
                <a:cs typeface="Times New Roman" pitchFamily="18" charset="0"/>
              </a:rPr>
              <a:t>XPBS Tước quyền sử dụng CCHN khám bệnh, chữa bệnh trong thời hạn từ 01 tháng đến 03 tháng</a:t>
            </a:r>
            <a:r>
              <a:rPr lang="vi-VN" sz="2200" dirty="0" smtClean="0">
                <a:solidFill>
                  <a:srgbClr val="FF0000"/>
                </a:solidFill>
                <a:latin typeface="Times New Roman" pitchFamily="18" charset="0"/>
                <a:cs typeface="Times New Roman" pitchFamily="18" charset="0"/>
              </a:rPr>
              <a:t>.</a:t>
            </a:r>
            <a:endParaRPr lang="vi-VN" sz="2200" dirty="0">
              <a:latin typeface="Times New Roman" pitchFamily="18" charset="0"/>
              <a:cs typeface="Times New Roman" pitchFamily="18" charset="0"/>
            </a:endParaRPr>
          </a:p>
          <a:p>
            <a:pPr algn="just"/>
            <a:endParaRPr lang="vi-VN" sz="2200" dirty="0">
              <a:latin typeface="Times New Roman" pitchFamily="18" charset="0"/>
              <a:cs typeface="Times New Roman" pitchFamily="18" charset="0"/>
            </a:endParaRPr>
          </a:p>
        </p:txBody>
      </p:sp>
      <p:sp>
        <p:nvSpPr>
          <p:cNvPr id="11" name="AutoShape 1"/>
          <p:cNvSpPr>
            <a:spLocks/>
          </p:cNvSpPr>
          <p:nvPr/>
        </p:nvSpPr>
        <p:spPr bwMode="auto">
          <a:xfrm>
            <a:off x="457200" y="388924"/>
            <a:ext cx="11048334" cy="419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just"/>
            <a:r>
              <a:rPr lang="vi-VN" sz="2400" b="1" dirty="0">
                <a:solidFill>
                  <a:schemeClr val="tx1">
                    <a:lumMod val="75000"/>
                    <a:lumOff val="25000"/>
                  </a:schemeClr>
                </a:solidFill>
                <a:latin typeface="Cambria" panose="02040503050406030204" pitchFamily="18" charset="0"/>
                <a:cs typeface="Lato" panose="020F0502020204030203" pitchFamily="34" charset="0"/>
              </a:rPr>
              <a:t>Điều 38. Vi phạm quy định về hành nghề và sử dụng chứng chỉ hành nghề của người hành nghề khám bệnh, chữa bệnh</a:t>
            </a:r>
          </a:p>
        </p:txBody>
      </p:sp>
      <p:sp>
        <p:nvSpPr>
          <p:cNvPr id="5" name="Slide Number Placeholder 4"/>
          <p:cNvSpPr>
            <a:spLocks noGrp="1"/>
          </p:cNvSpPr>
          <p:nvPr>
            <p:ph type="sldNum" sz="quarter" idx="12"/>
          </p:nvPr>
        </p:nvSpPr>
        <p:spPr/>
        <p:txBody>
          <a:bodyPr/>
          <a:lstStyle/>
          <a:p>
            <a:fld id="{24AAD21D-DF1D-489D-9109-39A9CFFED8B7}" type="slidenum">
              <a:rPr lang="en-US" smtClean="0"/>
              <a:pPr/>
              <a:t>9</a:t>
            </a:fld>
            <a:endParaRPr lang="en-US"/>
          </a:p>
        </p:txBody>
      </p:sp>
    </p:spTree>
    <p:extLst>
      <p:ext uri="{BB962C8B-B14F-4D97-AF65-F5344CB8AC3E}">
        <p14:creationId xmlns:p14="http://schemas.microsoft.com/office/powerpoint/2010/main" val="20697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{DC045B6F-5F5F-F44A-BB56-DADD92ACD04B}tf16401369</Template>
  <TotalTime>4020</TotalTime>
  <Words>15607</Words>
  <Application>Microsoft Office PowerPoint</Application>
  <PresentationFormat>Custom</PresentationFormat>
  <Paragraphs>667</Paragraphs>
  <Slides>76</Slides>
  <Notes>70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255</cp:revision>
  <dcterms:created xsi:type="dcterms:W3CDTF">2019-01-11T15:54:38Z</dcterms:created>
  <dcterms:modified xsi:type="dcterms:W3CDTF">2024-04-23T07:03:35Z</dcterms:modified>
</cp:coreProperties>
</file>