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8" r:id="rId4"/>
    <p:sldId id="281" r:id="rId5"/>
    <p:sldId id="282" r:id="rId6"/>
    <p:sldId id="266" r:id="rId7"/>
    <p:sldId id="271" r:id="rId8"/>
    <p:sldId id="270" r:id="rId9"/>
    <p:sldId id="272" r:id="rId10"/>
    <p:sldId id="276" r:id="rId11"/>
    <p:sldId id="278" r:id="rId12"/>
    <p:sldId id="279"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737" autoAdjust="0"/>
  </p:normalViewPr>
  <p:slideViewPr>
    <p:cSldViewPr>
      <p:cViewPr>
        <p:scale>
          <a:sx n="94" d="100"/>
          <a:sy n="94" d="100"/>
        </p:scale>
        <p:origin x="-696"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16/01/2024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transition>
    <p:wheel spokes="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16/01/2024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transition>
    <p:wheel spokes="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16/01/2024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heel spokes="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16/01/2024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16/01/2024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wheel spokes="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16/01/2024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16/01/2024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16/01/2024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heel spokes="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16/01/2024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wheel spokes="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16/01/2024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heel spokes="1"/>
  </p:transition>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Rectangle 3"/>
          <p:cNvSpPr/>
          <p:nvPr/>
        </p:nvSpPr>
        <p:spPr>
          <a:xfrm>
            <a:off x="540654" y="384630"/>
            <a:ext cx="8077200" cy="1338828"/>
          </a:xfrm>
          <a:prstGeom prst="rect">
            <a:avLst/>
          </a:prstGeom>
        </p:spPr>
        <p:txBody>
          <a:bodyPr wrap="square">
            <a:spAutoFit/>
          </a:bodyPr>
          <a:lstStyle/>
          <a:p>
            <a:pPr algn="ctr">
              <a:lnSpc>
                <a:spcPct val="150000"/>
              </a:lnSpc>
            </a:pPr>
            <a:r>
              <a:rPr lang="en-US" smtClean="0">
                <a:solidFill>
                  <a:srgbClr val="FFFF00"/>
                </a:solidFill>
                <a:latin typeface="Arial" pitchFamily="34" charset="0"/>
                <a:cs typeface="Arial" pitchFamily="34" charset="0"/>
              </a:rPr>
              <a:t>           SỞ </a:t>
            </a:r>
            <a:r>
              <a:rPr lang="en-US">
                <a:solidFill>
                  <a:srgbClr val="FFFF00"/>
                </a:solidFill>
                <a:latin typeface="Arial" pitchFamily="34" charset="0"/>
                <a:cs typeface="Arial" pitchFamily="34" charset="0"/>
              </a:rPr>
              <a:t>Y TẾ ĐẮK LẮK</a:t>
            </a:r>
            <a:r>
              <a:rPr lang="en-US" b="1">
                <a:solidFill>
                  <a:srgbClr val="FFFF00"/>
                </a:solidFill>
                <a:latin typeface="Arial" pitchFamily="34" charset="0"/>
                <a:cs typeface="Arial" pitchFamily="34" charset="0"/>
              </a:rPr>
              <a:t>	</a:t>
            </a:r>
            <a:r>
              <a:rPr lang="en-US" b="1" smtClean="0">
                <a:solidFill>
                  <a:srgbClr val="FFFF00"/>
                </a:solidFill>
                <a:latin typeface="Arial" pitchFamily="34" charset="0"/>
                <a:cs typeface="Arial" pitchFamily="34" charset="0"/>
              </a:rPr>
              <a:t>        CỘNG </a:t>
            </a:r>
            <a:r>
              <a:rPr lang="en-US" b="1">
                <a:solidFill>
                  <a:srgbClr val="FFFF00"/>
                </a:solidFill>
                <a:latin typeface="Arial" pitchFamily="34" charset="0"/>
                <a:cs typeface="Arial" pitchFamily="34" charset="0"/>
              </a:rPr>
              <a:t>HOÀ XÃ HỘI CHỦ NGHĨA VIỆT NAM</a:t>
            </a:r>
            <a:endParaRPr lang="en-US">
              <a:solidFill>
                <a:srgbClr val="FFFF00"/>
              </a:solidFill>
              <a:latin typeface="Arial" pitchFamily="34" charset="0"/>
              <a:cs typeface="Arial" pitchFamily="34" charset="0"/>
            </a:endParaRPr>
          </a:p>
          <a:p>
            <a:pPr>
              <a:lnSpc>
                <a:spcPct val="150000"/>
              </a:lnSpc>
            </a:pPr>
            <a:r>
              <a:rPr lang="en-US" b="1" smtClean="0">
                <a:solidFill>
                  <a:srgbClr val="FFFF00"/>
                </a:solidFill>
                <a:latin typeface="Arial" pitchFamily="34" charset="0"/>
                <a:cs typeface="Arial" pitchFamily="34" charset="0"/>
              </a:rPr>
              <a:t>TRUNG </a:t>
            </a:r>
            <a:r>
              <a:rPr lang="en-US" b="1">
                <a:solidFill>
                  <a:srgbClr val="FFFF00"/>
                </a:solidFill>
                <a:latin typeface="Arial" pitchFamily="34" charset="0"/>
                <a:cs typeface="Arial" pitchFamily="34" charset="0"/>
              </a:rPr>
              <a:t>TÂM Y TẾ KRÔNG PẮC	</a:t>
            </a:r>
            <a:r>
              <a:rPr lang="en-US" b="1" smtClean="0">
                <a:solidFill>
                  <a:srgbClr val="FFFF00"/>
                </a:solidFill>
                <a:latin typeface="Arial" pitchFamily="34" charset="0"/>
                <a:cs typeface="Arial" pitchFamily="34" charset="0"/>
              </a:rPr>
              <a:t>        Độc </a:t>
            </a:r>
            <a:r>
              <a:rPr lang="en-US" b="1">
                <a:solidFill>
                  <a:srgbClr val="FFFF00"/>
                </a:solidFill>
                <a:latin typeface="Arial" pitchFamily="34" charset="0"/>
                <a:cs typeface="Arial" pitchFamily="34" charset="0"/>
              </a:rPr>
              <a:t>lập – Tự do – Hạnh phúc</a:t>
            </a:r>
            <a:endParaRPr lang="en-US">
              <a:solidFill>
                <a:srgbClr val="FFFF00"/>
              </a:solidFill>
              <a:latin typeface="Arial" pitchFamily="34" charset="0"/>
              <a:cs typeface="Arial" pitchFamily="34" charset="0"/>
            </a:endParaRPr>
          </a:p>
          <a:p>
            <a:pPr>
              <a:lnSpc>
                <a:spcPct val="150000"/>
              </a:lnSpc>
            </a:pPr>
            <a:r>
              <a:rPr lang="en-US">
                <a:solidFill>
                  <a:srgbClr val="FFFF00"/>
                </a:solidFill>
                <a:latin typeface="Arial" pitchFamily="34" charset="0"/>
                <a:cs typeface="Arial" pitchFamily="34" charset="0"/>
              </a:rPr>
              <a:t>	</a:t>
            </a:r>
          </a:p>
        </p:txBody>
      </p:sp>
      <p:cxnSp>
        <p:nvCxnSpPr>
          <p:cNvPr id="6" name="Straight Connector 5"/>
          <p:cNvCxnSpPr/>
          <p:nvPr/>
        </p:nvCxnSpPr>
        <p:spPr>
          <a:xfrm>
            <a:off x="1745340" y="1318624"/>
            <a:ext cx="11430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047338" y="1299755"/>
            <a:ext cx="2667000" cy="0"/>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944514" y="1687172"/>
            <a:ext cx="7269480" cy="4893647"/>
          </a:xfrm>
          <a:prstGeom prst="rect">
            <a:avLst/>
          </a:prstGeom>
        </p:spPr>
        <p:txBody>
          <a:bodyPr wrap="square">
            <a:spAutoFit/>
          </a:bodyPr>
          <a:lstStyle/>
          <a:p>
            <a:pPr algn="ctr">
              <a:lnSpc>
                <a:spcPct val="150000"/>
              </a:lnSpc>
            </a:pPr>
            <a:r>
              <a:rPr lang="en-US" sz="3200" b="1" dirty="0">
                <a:solidFill>
                  <a:srgbClr val="FFFF00"/>
                </a:solidFill>
                <a:latin typeface="Arial" pitchFamily="34" charset="0"/>
                <a:cs typeface="Arial" pitchFamily="34" charset="0"/>
              </a:rPr>
              <a:t>BÁO CÁO THAM LUẬN</a:t>
            </a:r>
            <a:endParaRPr lang="en-US" sz="3200" dirty="0">
              <a:solidFill>
                <a:srgbClr val="FFFF00"/>
              </a:solidFill>
              <a:latin typeface="Arial" pitchFamily="34" charset="0"/>
              <a:cs typeface="Arial" pitchFamily="34" charset="0"/>
            </a:endParaRPr>
          </a:p>
          <a:p>
            <a:pPr algn="ctr">
              <a:lnSpc>
                <a:spcPct val="150000"/>
              </a:lnSpc>
            </a:pPr>
            <a:r>
              <a:rPr lang="en-US" sz="2400" b="1" dirty="0" err="1">
                <a:solidFill>
                  <a:srgbClr val="FFFF00"/>
                </a:solidFill>
                <a:latin typeface="Arial" pitchFamily="34" charset="0"/>
                <a:cs typeface="Arial" pitchFamily="34" charset="0"/>
              </a:rPr>
              <a:t>Đánh</a:t>
            </a:r>
            <a:r>
              <a:rPr lang="en-US" sz="2400" b="1" dirty="0">
                <a:solidFill>
                  <a:srgbClr val="FFFF00"/>
                </a:solidFill>
                <a:latin typeface="Arial" pitchFamily="34" charset="0"/>
                <a:cs typeface="Arial" pitchFamily="34" charset="0"/>
              </a:rPr>
              <a:t> </a:t>
            </a:r>
            <a:r>
              <a:rPr lang="en-US" sz="2400" b="1" dirty="0" err="1">
                <a:solidFill>
                  <a:srgbClr val="FFFF00"/>
                </a:solidFill>
                <a:latin typeface="Arial" pitchFamily="34" charset="0"/>
                <a:cs typeface="Arial" pitchFamily="34" charset="0"/>
              </a:rPr>
              <a:t>giá</a:t>
            </a:r>
            <a:r>
              <a:rPr lang="en-US" sz="2400" b="1" dirty="0">
                <a:solidFill>
                  <a:srgbClr val="FFFF00"/>
                </a:solidFill>
                <a:latin typeface="Arial" pitchFamily="34" charset="0"/>
                <a:cs typeface="Arial" pitchFamily="34" charset="0"/>
              </a:rPr>
              <a:t> </a:t>
            </a:r>
            <a:r>
              <a:rPr lang="en-US" sz="2400" b="1" dirty="0" err="1">
                <a:solidFill>
                  <a:srgbClr val="FFFF00"/>
                </a:solidFill>
                <a:latin typeface="Arial" pitchFamily="34" charset="0"/>
                <a:cs typeface="Arial" pitchFamily="34" charset="0"/>
              </a:rPr>
              <a:t>hiệu</a:t>
            </a:r>
            <a:r>
              <a:rPr lang="en-US" sz="2400" b="1" dirty="0">
                <a:solidFill>
                  <a:srgbClr val="FFFF00"/>
                </a:solidFill>
                <a:latin typeface="Arial" pitchFamily="34" charset="0"/>
                <a:cs typeface="Arial" pitchFamily="34" charset="0"/>
              </a:rPr>
              <a:t> </a:t>
            </a:r>
            <a:r>
              <a:rPr lang="en-US" sz="2400" b="1" dirty="0" err="1">
                <a:solidFill>
                  <a:srgbClr val="FFFF00"/>
                </a:solidFill>
                <a:latin typeface="Arial" pitchFamily="34" charset="0"/>
                <a:cs typeface="Arial" pitchFamily="34" charset="0"/>
              </a:rPr>
              <a:t>quả</a:t>
            </a:r>
            <a:r>
              <a:rPr lang="en-US" sz="2400" b="1" dirty="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việc</a:t>
            </a:r>
            <a:r>
              <a:rPr lang="en-US" sz="2400" b="1" dirty="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triển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khai</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công</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tác</a:t>
            </a:r>
            <a:r>
              <a:rPr lang="en-US" sz="2400" b="1" dirty="0" smtClean="0">
                <a:solidFill>
                  <a:srgbClr val="FFFF00"/>
                </a:solidFill>
                <a:latin typeface="Arial" pitchFamily="34" charset="0"/>
                <a:cs typeface="Arial" pitchFamily="34" charset="0"/>
              </a:rPr>
              <a:t>  </a:t>
            </a:r>
            <a:r>
              <a:rPr lang="en-US" sz="2400" b="1" dirty="0" err="1">
                <a:solidFill>
                  <a:srgbClr val="FFFF00"/>
                </a:solidFill>
                <a:latin typeface="Arial" pitchFamily="34" charset="0"/>
                <a:cs typeface="Arial" pitchFamily="34" charset="0"/>
              </a:rPr>
              <a:t>khám</a:t>
            </a:r>
            <a:r>
              <a:rPr lang="en-US" sz="2400" b="1" dirty="0">
                <a:solidFill>
                  <a:srgbClr val="FFFF00"/>
                </a:solidFill>
                <a:latin typeface="Arial" pitchFamily="34" charset="0"/>
                <a:cs typeface="Arial" pitchFamily="34" charset="0"/>
              </a:rPr>
              <a:t> </a:t>
            </a:r>
            <a:r>
              <a:rPr lang="en-US" sz="2400" b="1" dirty="0" err="1">
                <a:solidFill>
                  <a:srgbClr val="FFFF00"/>
                </a:solidFill>
                <a:latin typeface="Arial" pitchFamily="34" charset="0"/>
                <a:cs typeface="Arial" pitchFamily="34" charset="0"/>
              </a:rPr>
              <a:t>chữa</a:t>
            </a:r>
            <a:r>
              <a:rPr lang="en-US" sz="2400" b="1" dirty="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bệnh</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bằng</a:t>
            </a:r>
            <a:r>
              <a:rPr lang="en-US" sz="2400" b="1" dirty="0" smtClean="0">
                <a:solidFill>
                  <a:srgbClr val="FFFF00"/>
                </a:solidFill>
                <a:latin typeface="Arial" pitchFamily="34" charset="0"/>
                <a:cs typeface="Arial" pitchFamily="34" charset="0"/>
              </a:rPr>
              <a:t> Y </a:t>
            </a:r>
            <a:r>
              <a:rPr lang="en-US" sz="2400" b="1" dirty="0" err="1" smtClean="0">
                <a:solidFill>
                  <a:srgbClr val="FFFF00"/>
                </a:solidFill>
                <a:latin typeface="Arial" pitchFamily="34" charset="0"/>
                <a:cs typeface="Arial" pitchFamily="34" charset="0"/>
              </a:rPr>
              <a:t>học</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cổ</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truyền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phục</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hồi</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chức</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năng</a:t>
            </a:r>
            <a:r>
              <a:rPr lang="en-US" sz="2400" b="1" dirty="0" smtClean="0">
                <a:solidFill>
                  <a:srgbClr val="FFFF00"/>
                </a:solidFill>
                <a:latin typeface="Arial" pitchFamily="34" charset="0"/>
                <a:cs typeface="Arial" pitchFamily="34" charset="0"/>
              </a:rPr>
              <a:t> </a:t>
            </a:r>
            <a:r>
              <a:rPr lang="en-US" sz="2400" b="1" dirty="0" err="1">
                <a:solidFill>
                  <a:srgbClr val="FFFF00"/>
                </a:solidFill>
                <a:latin typeface="Arial" pitchFamily="34" charset="0"/>
                <a:cs typeface="Arial" pitchFamily="34" charset="0"/>
              </a:rPr>
              <a:t>tại</a:t>
            </a:r>
            <a:r>
              <a:rPr lang="en-US" sz="2400" b="1" dirty="0">
                <a:solidFill>
                  <a:srgbClr val="FFFF00"/>
                </a:solidFill>
                <a:latin typeface="Arial" pitchFamily="34" charset="0"/>
                <a:cs typeface="Arial" pitchFamily="34" charset="0"/>
              </a:rPr>
              <a:t> </a:t>
            </a:r>
            <a:r>
              <a:rPr lang="en-US" sz="2400" b="1" dirty="0" err="1">
                <a:solidFill>
                  <a:srgbClr val="FFFF00"/>
                </a:solidFill>
                <a:latin typeface="Arial" pitchFamily="34" charset="0"/>
                <a:cs typeface="Arial" pitchFamily="34" charset="0"/>
              </a:rPr>
              <a:t>trung</a:t>
            </a:r>
            <a:r>
              <a:rPr lang="en-US" sz="2400" b="1" dirty="0">
                <a:solidFill>
                  <a:srgbClr val="FFFF00"/>
                </a:solidFill>
                <a:latin typeface="Arial" pitchFamily="34" charset="0"/>
                <a:cs typeface="Arial" pitchFamily="34" charset="0"/>
              </a:rPr>
              <a:t> </a:t>
            </a:r>
            <a:r>
              <a:rPr lang="en-US" sz="2400" b="1" dirty="0" err="1">
                <a:solidFill>
                  <a:srgbClr val="FFFF00"/>
                </a:solidFill>
                <a:latin typeface="Arial" pitchFamily="34" charset="0"/>
                <a:cs typeface="Arial" pitchFamily="34" charset="0"/>
              </a:rPr>
              <a:t>tâm</a:t>
            </a:r>
            <a:r>
              <a:rPr lang="en-US" sz="2400" b="1" dirty="0">
                <a:solidFill>
                  <a:srgbClr val="FFFF00"/>
                </a:solidFill>
                <a:latin typeface="Arial" pitchFamily="34" charset="0"/>
                <a:cs typeface="Arial" pitchFamily="34" charset="0"/>
              </a:rPr>
              <a:t> Y </a:t>
            </a:r>
            <a:r>
              <a:rPr lang="en-US" sz="2400" b="1" dirty="0" err="1">
                <a:solidFill>
                  <a:srgbClr val="FFFF00"/>
                </a:solidFill>
                <a:latin typeface="Arial" pitchFamily="34" charset="0"/>
                <a:cs typeface="Arial" pitchFamily="34" charset="0"/>
              </a:rPr>
              <a:t>tế</a:t>
            </a:r>
            <a:r>
              <a:rPr lang="en-US" sz="2400" b="1" dirty="0">
                <a:solidFill>
                  <a:srgbClr val="FFFF00"/>
                </a:solidFill>
                <a:latin typeface="Arial" pitchFamily="34" charset="0"/>
                <a:cs typeface="Arial" pitchFamily="34" charset="0"/>
              </a:rPr>
              <a:t> </a:t>
            </a:r>
            <a:r>
              <a:rPr lang="en-US" sz="2400" b="1" dirty="0" err="1">
                <a:solidFill>
                  <a:srgbClr val="FFFF00"/>
                </a:solidFill>
                <a:latin typeface="Arial" pitchFamily="34" charset="0"/>
                <a:cs typeface="Arial" pitchFamily="34" charset="0"/>
              </a:rPr>
              <a:t>huyện</a:t>
            </a:r>
            <a:r>
              <a:rPr lang="en-US" sz="2400" b="1" dirty="0">
                <a:solidFill>
                  <a:srgbClr val="FFFF00"/>
                </a:solidFill>
                <a:latin typeface="Arial" pitchFamily="34" charset="0"/>
                <a:cs typeface="Arial" pitchFamily="34" charset="0"/>
              </a:rPr>
              <a:t> </a:t>
            </a:r>
            <a:r>
              <a:rPr lang="en-US" sz="2400" b="1" dirty="0" err="1">
                <a:solidFill>
                  <a:srgbClr val="FFFF00"/>
                </a:solidFill>
                <a:latin typeface="Arial" pitchFamily="34" charset="0"/>
                <a:cs typeface="Arial" pitchFamily="34" charset="0"/>
              </a:rPr>
              <a:t>Krông</a:t>
            </a:r>
            <a:r>
              <a:rPr lang="en-US" sz="2400" b="1" dirty="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Pắc</a:t>
            </a:r>
            <a:r>
              <a:rPr lang="en-US" sz="2400" b="1" dirty="0" smtClean="0">
                <a:solidFill>
                  <a:srgbClr val="FFFF00"/>
                </a:solidFill>
                <a:latin typeface="Arial" pitchFamily="34" charset="0"/>
                <a:cs typeface="Arial" pitchFamily="34" charset="0"/>
              </a:rPr>
              <a:t> </a:t>
            </a:r>
          </a:p>
          <a:p>
            <a:pPr algn="ctr">
              <a:lnSpc>
                <a:spcPct val="150000"/>
              </a:lnSpc>
            </a:pPr>
            <a:r>
              <a:rPr lang="en-US" sz="2400" b="1" dirty="0" err="1" smtClean="0">
                <a:solidFill>
                  <a:srgbClr val="FFFF00"/>
                </a:solidFill>
                <a:latin typeface="Arial" pitchFamily="34" charset="0"/>
                <a:cs typeface="Arial" pitchFamily="34" charset="0"/>
              </a:rPr>
              <a:t>năm</a:t>
            </a:r>
            <a:r>
              <a:rPr lang="en-US" sz="2400" b="1" dirty="0" smtClean="0">
                <a:solidFill>
                  <a:srgbClr val="FFFF00"/>
                </a:solidFill>
                <a:latin typeface="Arial" pitchFamily="34" charset="0"/>
                <a:cs typeface="Arial" pitchFamily="34" charset="0"/>
              </a:rPr>
              <a:t> 2023</a:t>
            </a:r>
          </a:p>
          <a:p>
            <a:pPr algn="ctr">
              <a:lnSpc>
                <a:spcPct val="150000"/>
              </a:lnSpc>
            </a:pPr>
            <a:endParaRPr lang="en-US" sz="2000" b="1" dirty="0">
              <a:solidFill>
                <a:srgbClr val="FFFF00"/>
              </a:solidFill>
              <a:latin typeface="Arial" pitchFamily="34" charset="0"/>
              <a:cs typeface="Arial" pitchFamily="34" charset="0"/>
            </a:endParaRPr>
          </a:p>
          <a:p>
            <a:pPr algn="ctr">
              <a:lnSpc>
                <a:spcPct val="150000"/>
              </a:lnSpc>
            </a:pPr>
            <a:endParaRPr lang="en-US" sz="2000" b="1" dirty="0" smtClean="0">
              <a:solidFill>
                <a:srgbClr val="FFFF00"/>
              </a:solidFill>
              <a:latin typeface="Arial" pitchFamily="34" charset="0"/>
              <a:cs typeface="Arial" pitchFamily="34" charset="0"/>
            </a:endParaRPr>
          </a:p>
          <a:p>
            <a:pPr algn="ctr">
              <a:lnSpc>
                <a:spcPct val="150000"/>
              </a:lnSpc>
            </a:pPr>
            <a:endParaRPr lang="en-US" sz="2000" b="1" dirty="0">
              <a:solidFill>
                <a:srgbClr val="FFFF00"/>
              </a:solidFill>
              <a:latin typeface="Arial" pitchFamily="34" charset="0"/>
              <a:cs typeface="Arial" pitchFamily="34" charset="0"/>
            </a:endParaRPr>
          </a:p>
          <a:p>
            <a:pPr algn="r">
              <a:lnSpc>
                <a:spcPct val="150000"/>
              </a:lnSpc>
            </a:pPr>
            <a:r>
              <a:rPr lang="en-US" sz="2000" b="1" i="1" dirty="0" err="1" smtClean="0">
                <a:solidFill>
                  <a:srgbClr val="FFFF00"/>
                </a:solidFill>
                <a:latin typeface="Arial" pitchFamily="34" charset="0"/>
                <a:cs typeface="Arial" pitchFamily="34" charset="0"/>
              </a:rPr>
              <a:t>Krông</a:t>
            </a:r>
            <a:r>
              <a:rPr lang="en-US" sz="2000" b="1" i="1" dirty="0" smtClean="0">
                <a:solidFill>
                  <a:srgbClr val="FFFF00"/>
                </a:solidFill>
                <a:latin typeface="Arial" pitchFamily="34" charset="0"/>
                <a:cs typeface="Arial" pitchFamily="34" charset="0"/>
              </a:rPr>
              <a:t> </a:t>
            </a:r>
            <a:r>
              <a:rPr lang="en-US" sz="2000" b="1" i="1" dirty="0" err="1" smtClean="0">
                <a:solidFill>
                  <a:srgbClr val="FFFF00"/>
                </a:solidFill>
                <a:latin typeface="Arial" pitchFamily="34" charset="0"/>
                <a:cs typeface="Arial" pitchFamily="34" charset="0"/>
              </a:rPr>
              <a:t>Pắc</a:t>
            </a:r>
            <a:r>
              <a:rPr lang="en-US" sz="2000" b="1" i="1" dirty="0" smtClean="0">
                <a:solidFill>
                  <a:srgbClr val="FFFF00"/>
                </a:solidFill>
                <a:latin typeface="Arial" pitchFamily="34" charset="0"/>
                <a:cs typeface="Arial" pitchFamily="34" charset="0"/>
              </a:rPr>
              <a:t>, </a:t>
            </a:r>
            <a:r>
              <a:rPr lang="en-US" sz="2000" b="1" i="1" dirty="0" err="1" smtClean="0">
                <a:solidFill>
                  <a:srgbClr val="FFFF00"/>
                </a:solidFill>
                <a:latin typeface="Arial" pitchFamily="34" charset="0"/>
                <a:cs typeface="Arial" pitchFamily="34" charset="0"/>
              </a:rPr>
              <a:t>ngày</a:t>
            </a:r>
            <a:r>
              <a:rPr lang="en-US" sz="2000" b="1" i="1" dirty="0" smtClean="0">
                <a:solidFill>
                  <a:srgbClr val="FFFF00"/>
                </a:solidFill>
                <a:latin typeface="Arial" pitchFamily="34" charset="0"/>
                <a:cs typeface="Arial" pitchFamily="34" charset="0"/>
              </a:rPr>
              <a:t>  08 </a:t>
            </a:r>
            <a:r>
              <a:rPr lang="en-US" sz="2000" b="1" i="1" dirty="0" err="1" smtClean="0">
                <a:solidFill>
                  <a:srgbClr val="FFFF00"/>
                </a:solidFill>
                <a:latin typeface="Arial" pitchFamily="34" charset="0"/>
                <a:cs typeface="Arial" pitchFamily="34" charset="0"/>
              </a:rPr>
              <a:t>tháng</a:t>
            </a:r>
            <a:r>
              <a:rPr lang="en-US" sz="2000" b="1" i="1" dirty="0" smtClean="0">
                <a:solidFill>
                  <a:srgbClr val="FFFF00"/>
                </a:solidFill>
                <a:latin typeface="Arial" pitchFamily="34" charset="0"/>
                <a:cs typeface="Arial" pitchFamily="34" charset="0"/>
              </a:rPr>
              <a:t>  01 </a:t>
            </a:r>
            <a:r>
              <a:rPr lang="en-US" sz="2000" b="1" i="1" dirty="0" err="1" smtClean="0">
                <a:solidFill>
                  <a:srgbClr val="FFFF00"/>
                </a:solidFill>
                <a:latin typeface="Arial" pitchFamily="34" charset="0"/>
                <a:cs typeface="Arial" pitchFamily="34" charset="0"/>
              </a:rPr>
              <a:t>năm</a:t>
            </a:r>
            <a:r>
              <a:rPr lang="en-US" sz="2000" b="1" i="1" dirty="0" smtClean="0">
                <a:solidFill>
                  <a:srgbClr val="FFFF00"/>
                </a:solidFill>
                <a:latin typeface="Arial" pitchFamily="34" charset="0"/>
                <a:cs typeface="Arial" pitchFamily="34" charset="0"/>
              </a:rPr>
              <a:t> 2024</a:t>
            </a:r>
            <a:endParaRPr lang="en-US" sz="2000" i="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453769940"/>
      </p:ext>
    </p:extLst>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543800" cy="5486400"/>
          </a:xfrm>
          <a:solidFill>
            <a:schemeClr val="bg2">
              <a:lumMod val="90000"/>
            </a:schemeClr>
          </a:solidFill>
        </p:spPr>
        <p:txBody>
          <a:bodyPr>
            <a:normAutofit fontScale="92500" lnSpcReduction="10000"/>
          </a:bodyPr>
          <a:lstStyle/>
          <a:p>
            <a:pPr marL="803275" indent="-457200" algn="just">
              <a:lnSpc>
                <a:spcPct val="150000"/>
              </a:lnSpc>
              <a:buFont typeface="Arial" pitchFamily="34" charset="0"/>
              <a:buChar char="•"/>
            </a:pPr>
            <a:r>
              <a:rPr lang="en-US" sz="2600" dirty="0" err="1">
                <a:latin typeface="Times New Roman" pitchFamily="18" charset="0"/>
                <a:cs typeface="Times New Roman" pitchFamily="18" charset="0"/>
              </a:rPr>
              <a:t>Trong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những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năm</a:t>
            </a:r>
            <a:r>
              <a:rPr lang="en-US" sz="2600" dirty="0">
                <a:latin typeface="Times New Roman" pitchFamily="18" charset="0"/>
                <a:cs typeface="Times New Roman" pitchFamily="18" charset="0"/>
              </a:rPr>
              <a:t> qua do </a:t>
            </a:r>
            <a:r>
              <a:rPr lang="en-US" sz="2600" dirty="0" err="1">
                <a:latin typeface="Times New Roman" pitchFamily="18" charset="0"/>
                <a:cs typeface="Times New Roman" pitchFamily="18" charset="0"/>
              </a:rPr>
              <a:t>tình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hình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dịch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bệnh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và</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việc</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không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đấu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thầu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được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các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máy</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móc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trang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thiết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bị</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nên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không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các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trang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thiết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bị</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thay</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thế</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khi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máy</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xuống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thiếu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thuốc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và</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vật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tư</a:t>
            </a:r>
            <a:r>
              <a:rPr lang="en-US" sz="2600" dirty="0" smtClean="0">
                <a:latin typeface="Times New Roman" pitchFamily="18" charset="0"/>
                <a:cs typeface="Times New Roman" pitchFamily="18" charset="0"/>
              </a:rPr>
              <a:t> Y </a:t>
            </a:r>
            <a:r>
              <a:rPr lang="en-US" sz="2600" dirty="0" err="1" smtClean="0">
                <a:latin typeface="Times New Roman" pitchFamily="18" charset="0"/>
                <a:cs typeface="Times New Roman" pitchFamily="18" charset="0"/>
              </a:rPr>
              <a:t>tế</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khác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không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kịp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thời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phục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vụ</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nhu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cầu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của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BN</a:t>
            </a:r>
            <a:endParaRPr lang="en-US" sz="2600" dirty="0" smtClean="0">
              <a:latin typeface="Times New Roman" pitchFamily="18" charset="0"/>
              <a:cs typeface="Times New Roman" pitchFamily="18" charset="0"/>
            </a:endParaRPr>
          </a:p>
          <a:p>
            <a:pPr marL="803275" indent="-457200" algn="just">
              <a:lnSpc>
                <a:spcPct val="150000"/>
              </a:lnSpc>
              <a:buFont typeface="Arial" pitchFamily="34" charset="0"/>
              <a:buChar char="•"/>
            </a:pPr>
            <a:r>
              <a:rPr lang="vi-VN" sz="2600" dirty="0">
                <a:latin typeface="Times New Roman" pitchFamily="18" charset="0"/>
                <a:cs typeface="Times New Roman" pitchFamily="18" charset="0"/>
              </a:rPr>
              <a:t>Phòng  PHCN Chật hẹp không đủ điều kiện để triển khai một số dịch vụ ký thuật mới phù hợp vói bệnh viện hạng II phục vụ tốt cho bệnh nhân đến khám và điều </a:t>
            </a:r>
            <a:r>
              <a:rPr lang="vi-VN" sz="2600" dirty="0" smtClean="0">
                <a:latin typeface="Times New Roman" pitchFamily="18" charset="0"/>
                <a:cs typeface="Times New Roman" pitchFamily="18" charset="0"/>
              </a:rPr>
              <a:t>trị</a:t>
            </a:r>
            <a:r>
              <a:rPr lang="en-US" sz="2600" dirty="0" smtClean="0">
                <a:latin typeface="Times New Roman" pitchFamily="18" charset="0"/>
                <a:cs typeface="Times New Roman" pitchFamily="18" charset="0"/>
              </a:rPr>
              <a:t> n</a:t>
            </a:r>
            <a:r>
              <a:rPr lang="vi-VN" sz="2600" dirty="0" smtClean="0">
                <a:latin typeface="Times New Roman" pitchFamily="18" charset="0"/>
                <a:cs typeface="Times New Roman" pitchFamily="18" charset="0"/>
              </a:rPr>
              <a:t>ên </a:t>
            </a:r>
            <a:r>
              <a:rPr lang="vi-VN" sz="2600" dirty="0">
                <a:latin typeface="Times New Roman" pitchFamily="18" charset="0"/>
                <a:cs typeface="Times New Roman" pitchFamily="18" charset="0"/>
              </a:rPr>
              <a:t>một số bệnh nhân đã xin chuyển lên tuyến trên có đầy đủ máy móc kỹ thuật cao hơn</a:t>
            </a:r>
          </a:p>
          <a:p>
            <a:pPr marL="363538" indent="-17463" algn="just">
              <a:lnSpc>
                <a:spcPct val="150000"/>
              </a:lnSpc>
              <a:buNone/>
            </a:pPr>
            <a:endParaRPr lang="en-US" sz="2600" dirty="0" smtClean="0">
              <a:latin typeface="Times New Roman" pitchFamily="18" charset="0"/>
              <a:cs typeface="Times New Roman" pitchFamily="18" charset="0"/>
            </a:endParaRPr>
          </a:p>
          <a:p>
            <a:pPr marL="363538" indent="536575" algn="just">
              <a:lnSpc>
                <a:spcPct val="150000"/>
              </a:lnSpc>
              <a:buNone/>
            </a:pPr>
            <a:endParaRPr lang="en-US" dirty="0">
              <a:latin typeface="Arial" pitchFamily="34" charset="0"/>
              <a:cs typeface="Arial" pitchFamily="34" charset="0"/>
            </a:endParaRPr>
          </a:p>
        </p:txBody>
      </p:sp>
      <p:sp>
        <p:nvSpPr>
          <p:cNvPr id="4" name="Title 3"/>
          <p:cNvSpPr>
            <a:spLocks noGrp="1"/>
          </p:cNvSpPr>
          <p:nvPr>
            <p:ph type="title"/>
          </p:nvPr>
        </p:nvSpPr>
        <p:spPr>
          <a:xfrm>
            <a:off x="304800" y="228600"/>
            <a:ext cx="8686800" cy="838200"/>
          </a:xfrm>
        </p:spPr>
        <p:txBody>
          <a:bodyPr>
            <a:normAutofit/>
          </a:bodyPr>
          <a:lstStyle/>
          <a:p>
            <a:r>
              <a:rPr lang="en-US" sz="2400" b="1" dirty="0">
                <a:latin typeface="Times New Roman" pitchFamily="18" charset="0"/>
                <a:cs typeface="Times New Roman" pitchFamily="18" charset="0"/>
              </a:rPr>
              <a:t>V. </a:t>
            </a:r>
            <a:r>
              <a:rPr lang="en-US" sz="2400" b="1" dirty="0" err="1">
                <a:latin typeface="Times New Roman" pitchFamily="18" charset="0"/>
                <a:cs typeface="Times New Roman" pitchFamily="18" charset="0"/>
              </a:rPr>
              <a:t>Khó</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khăn</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58819747"/>
      </p:ext>
    </p:extLst>
  </p:cSld>
  <p:clrMapOvr>
    <a:masterClrMapping/>
  </p:clrMapOvr>
  <p:transition>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543800" cy="5486400"/>
          </a:xfrm>
          <a:solidFill>
            <a:schemeClr val="bg2">
              <a:lumMod val="90000"/>
            </a:schemeClr>
          </a:solidFill>
        </p:spPr>
        <p:txBody>
          <a:bodyPr>
            <a:normAutofit/>
          </a:bodyPr>
          <a:lstStyle/>
          <a:p>
            <a:pPr>
              <a:lnSpc>
                <a:spcPct val="150000"/>
              </a:lnSpc>
              <a:buFont typeface="Arial" pitchFamily="34" charset="0"/>
              <a:buChar char="•"/>
            </a:pPr>
            <a:r>
              <a:rPr lang="en-US" sz="2400" dirty="0">
                <a:latin typeface="Times New Roman" pitchFamily="18" charset="0"/>
                <a:cs typeface="Times New Roman" pitchFamily="18" charset="0"/>
              </a:rPr>
              <a:t>1.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Sở</a:t>
            </a:r>
            <a:r>
              <a:rPr lang="en-US" sz="2400" dirty="0">
                <a:latin typeface="Times New Roman" pitchFamily="18" charset="0"/>
                <a:cs typeface="Times New Roman" pitchFamily="18" charset="0"/>
              </a:rPr>
              <a:t> Y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can </a:t>
            </a:r>
            <a:r>
              <a:rPr lang="en-US" sz="2400" dirty="0" err="1">
                <a:latin typeface="Times New Roman" pitchFamily="18" charset="0"/>
                <a:cs typeface="Times New Roman" pitchFamily="18" charset="0"/>
              </a:rPr>
              <a:t>thiệp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kịp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a:t>
            </a:r>
          </a:p>
          <a:p>
            <a:pPr>
              <a:lnSpc>
                <a:spcPct val="150000"/>
              </a:lnSpc>
              <a:buFont typeface="Arial" pitchFamily="34" charset="0"/>
              <a:buChar char="•"/>
            </a:pPr>
            <a:r>
              <a:rPr lang="en-US" sz="2400" dirty="0" smtClean="0">
                <a:latin typeface="Times New Roman" pitchFamily="18" charset="0"/>
                <a:cs typeface="Times New Roman" pitchFamily="18" charset="0"/>
              </a:rPr>
              <a:t>2. </a:t>
            </a:r>
            <a:r>
              <a:rPr lang="en-US" sz="2400" dirty="0" err="1">
                <a:latin typeface="Times New Roman" pitchFamily="18" charset="0"/>
                <a:cs typeface="Times New Roman" pitchFamily="18" charset="0"/>
              </a:rPr>
              <a:t>Tăng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nguồn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sắm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móc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endParaRPr lang="en-US" sz="2400" dirty="0">
              <a:latin typeface="Times New Roman" pitchFamily="18" charset="0"/>
              <a:cs typeface="Times New Roman" pitchFamily="18" charset="0"/>
            </a:endParaRPr>
          </a:p>
          <a:p>
            <a:pPr>
              <a:lnSpc>
                <a:spcPct val="150000"/>
              </a:lnSpc>
              <a:buFont typeface="Arial" pitchFamily="34" charset="0"/>
              <a:buChar char="•"/>
            </a:pPr>
            <a:r>
              <a:rPr lang="en-US" sz="2400" dirty="0" smtClean="0">
                <a:latin typeface="Times New Roman" pitchFamily="18" charset="0"/>
                <a:cs typeface="Times New Roman" pitchFamily="18" charset="0"/>
              </a:rPr>
              <a:t>3. </a:t>
            </a:r>
            <a:r>
              <a:rPr lang="en-US" sz="2400" dirty="0" err="1">
                <a:latin typeface="Times New Roman" pitchFamily="18" charset="0"/>
                <a:cs typeface="Times New Roman" pitchFamily="18" charset="0"/>
              </a:rPr>
              <a:t>X</a:t>
            </a:r>
            <a:r>
              <a:rPr lang="en-US" sz="2400" dirty="0" err="1" smtClean="0">
                <a:latin typeface="Times New Roman" pitchFamily="18" charset="0"/>
                <a:cs typeface="Times New Roman" pitchFamily="18" charset="0"/>
              </a:rPr>
              <a:t>ây</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dịch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p>
          <a:p>
            <a:pPr marL="0" indent="0">
              <a:buNone/>
            </a:pPr>
            <a:endParaRPr lang="en-US" dirty="0">
              <a:latin typeface="Times New Roman" pitchFamily="18" charset="0"/>
              <a:cs typeface="Times New Roman" pitchFamily="18" charset="0"/>
            </a:endParaRPr>
          </a:p>
        </p:txBody>
      </p:sp>
      <p:sp>
        <p:nvSpPr>
          <p:cNvPr id="4" name="Title 3"/>
          <p:cNvSpPr>
            <a:spLocks noGrp="1"/>
          </p:cNvSpPr>
          <p:nvPr>
            <p:ph type="title"/>
          </p:nvPr>
        </p:nvSpPr>
        <p:spPr>
          <a:xfrm>
            <a:off x="304800" y="304800"/>
            <a:ext cx="8686800" cy="838200"/>
          </a:xfrm>
        </p:spPr>
        <p:txBody>
          <a:bodyPr>
            <a:normAutofit/>
          </a:bodyPr>
          <a:lstStyle/>
          <a:p>
            <a:r>
              <a:rPr lang="en-US" sz="2400" b="1" dirty="0">
                <a:latin typeface="Times New Roman" pitchFamily="18" charset="0"/>
                <a:cs typeface="Times New Roman" pitchFamily="18" charset="0"/>
              </a:rPr>
              <a:t>VI. </a:t>
            </a:r>
            <a:r>
              <a:rPr lang="en-US" sz="2400" b="1" dirty="0" err="1">
                <a:latin typeface="Times New Roman" pitchFamily="18" charset="0"/>
                <a:cs typeface="Times New Roman" pitchFamily="18" charset="0"/>
              </a:rPr>
              <a:t>Kiến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nghị</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843482312"/>
      </p:ext>
    </p:extLst>
  </p:cSld>
  <p:clrMapOvr>
    <a:masterClrMapping/>
  </p:clrMapOvr>
  <p:transition>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543800" cy="5486400"/>
          </a:xfrm>
          <a:solidFill>
            <a:schemeClr val="bg2">
              <a:lumMod val="90000"/>
            </a:schemeClr>
          </a:solidFill>
        </p:spPr>
        <p:txBody>
          <a:bodyPr>
            <a:normAutofit/>
          </a:bodyPr>
          <a:lstStyle/>
          <a:p>
            <a:pPr marL="0" indent="0" algn="just">
              <a:lnSpc>
                <a:spcPct val="150000"/>
              </a:lnSpc>
              <a:buNone/>
            </a:pPr>
            <a:r>
              <a:rPr lang="vi-VN" sz="2400" dirty="0">
                <a:latin typeface="Times New Roman" pitchFamily="18" charset="0"/>
                <a:cs typeface="Times New Roman" pitchFamily="18" charset="0"/>
              </a:rPr>
              <a:t>Trong những năm qua mặc dù dịch bệnh kéo dài, kinh tế xã </a:t>
            </a:r>
            <a:r>
              <a:rPr lang="vi-VN" sz="2400" dirty="0"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còn</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nhiều thách </a:t>
            </a:r>
            <a:r>
              <a:rPr lang="vi-VN" sz="2400" dirty="0"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a:t>
            </a:r>
            <a:r>
              <a:rPr lang="vi-VN" sz="2400" dirty="0" smtClean="0">
                <a:latin typeface="Times New Roman" pitchFamily="18" charset="0"/>
                <a:cs typeface="Times New Roman" pitchFamily="18" charset="0"/>
              </a:rPr>
              <a:t>ập th</a:t>
            </a:r>
            <a:r>
              <a:rPr lang="en-US" sz="2400" dirty="0" smtClean="0">
                <a:latin typeface="Times New Roman" pitchFamily="18" charset="0"/>
                <a:cs typeface="Times New Roman" pitchFamily="18" charset="0"/>
              </a:rPr>
              <a:t>ể</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khoa </a:t>
            </a:r>
            <a:r>
              <a:rPr lang="vi-VN" sz="2400" dirty="0" smtClean="0">
                <a:latin typeface="Times New Roman" pitchFamily="18" charset="0"/>
                <a:cs typeface="Times New Roman" pitchFamily="18" charset="0"/>
              </a:rPr>
              <a:t>YHCT</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PHCN </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được sự quan tâm sâu </a:t>
            </a:r>
            <a:r>
              <a:rPr lang="vi-VN" sz="24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ắ</a:t>
            </a:r>
            <a:r>
              <a:rPr lang="vi-VN" sz="2400" dirty="0" smtClean="0">
                <a:latin typeface="Times New Roman" pitchFamily="18" charset="0"/>
                <a:cs typeface="Times New Roman" pitchFamily="18" charset="0"/>
              </a:rPr>
              <a:t>c </a:t>
            </a:r>
            <a:r>
              <a:rPr lang="vi-VN" sz="2400" dirty="0">
                <a:latin typeface="Times New Roman" pitchFamily="18" charset="0"/>
                <a:cs typeface="Times New Roman" pitchFamily="18" charset="0"/>
              </a:rPr>
              <a:t>của </a:t>
            </a:r>
            <a:r>
              <a:rPr lang="en-US" sz="2400" dirty="0" smtClean="0">
                <a:latin typeface="Times New Roman" pitchFamily="18" charset="0"/>
                <a:cs typeface="Times New Roman" pitchFamily="18" charset="0"/>
              </a:rPr>
              <a:t>Ban </a:t>
            </a:r>
            <a:r>
              <a:rPr lang="en-US" sz="2400" dirty="0" err="1">
                <a:latin typeface="Times New Roman" pitchFamily="18" charset="0"/>
                <a:cs typeface="Times New Roman" pitchFamily="18" charset="0"/>
              </a:rPr>
              <a:t>G</a:t>
            </a:r>
            <a:r>
              <a:rPr lang="en-US" sz="2400" dirty="0" err="1" smtClean="0">
                <a:latin typeface="Times New Roman" pitchFamily="18" charset="0"/>
                <a:cs typeface="Times New Roman" pitchFamily="18" charset="0"/>
              </a:rPr>
              <a:t>iám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đốc</a:t>
            </a:r>
            <a:r>
              <a:rPr lang="vi-VN" sz="2400" dirty="0" smtClean="0">
                <a:latin typeface="Times New Roman" pitchFamily="18" charset="0"/>
                <a:cs typeface="Times New Roman" pitchFamily="18" charset="0"/>
              </a:rPr>
              <a:t>  TTYT</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a:t>
            </a:r>
            <a:r>
              <a:rPr lang="vi-VN" sz="2400" dirty="0" smtClean="0">
                <a:latin typeface="Times New Roman" pitchFamily="18" charset="0"/>
                <a:cs typeface="Times New Roman" pitchFamily="18" charset="0"/>
              </a:rPr>
              <a:t>ập </a:t>
            </a:r>
            <a:r>
              <a:rPr lang="vi-VN" sz="2400" dirty="0">
                <a:latin typeface="Times New Roman" pitchFamily="18" charset="0"/>
                <a:cs typeface="Times New Roman" pitchFamily="18" charset="0"/>
              </a:rPr>
              <a:t>thể </a:t>
            </a:r>
            <a:r>
              <a:rPr lang="vi-VN" sz="2400" dirty="0" smtClean="0">
                <a:latin typeface="Times New Roman" pitchFamily="18" charset="0"/>
                <a:cs typeface="Times New Roman" pitchFamily="18" charset="0"/>
              </a:rPr>
              <a:t>khoa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không ngừng học tập và phấn đấu hàng </a:t>
            </a:r>
            <a:r>
              <a:rPr lang="vi-VN" sz="2400" dirty="0" smtClean="0">
                <a:latin typeface="Times New Roman" pitchFamily="18" charset="0"/>
                <a:cs typeface="Times New Roman" pitchFamily="18" charset="0"/>
              </a:rPr>
              <a:t>ngày, </a:t>
            </a:r>
            <a:r>
              <a:rPr lang="vi-VN" sz="2400" dirty="0">
                <a:latin typeface="Times New Roman" pitchFamily="18" charset="0"/>
                <a:cs typeface="Times New Roman" pitchFamily="18" charset="0"/>
              </a:rPr>
              <a:t>nâng cao </a:t>
            </a:r>
            <a:r>
              <a:rPr lang="vi-VN" sz="2400" dirty="0" smtClean="0">
                <a:latin typeface="Times New Roman" pitchFamily="18" charset="0"/>
                <a:cs typeface="Times New Roman" pitchFamily="18" charset="0"/>
              </a:rPr>
              <a:t>ch</a:t>
            </a:r>
            <a:r>
              <a:rPr lang="en-US" sz="2400" dirty="0" smtClean="0">
                <a:latin typeface="Times New Roman" pitchFamily="18" charset="0"/>
                <a:cs typeface="Times New Roman" pitchFamily="18" charset="0"/>
              </a:rPr>
              <a:t>ấ</a:t>
            </a:r>
            <a:r>
              <a:rPr lang="vi-VN" sz="2400" dirty="0" smtClean="0">
                <a:latin typeface="Times New Roman" pitchFamily="18" charset="0"/>
                <a:cs typeface="Times New Roman" pitchFamily="18" charset="0"/>
              </a:rPr>
              <a:t>t </a:t>
            </a:r>
            <a:r>
              <a:rPr lang="vi-VN" sz="2400" dirty="0">
                <a:latin typeface="Times New Roman" pitchFamily="18" charset="0"/>
                <a:cs typeface="Times New Roman" pitchFamily="18" charset="0"/>
              </a:rPr>
              <a:t>lượng khám và điều trị bệnh nhân tại huyện nhà ngày càng được tốt hơn, đem lại </a:t>
            </a:r>
            <a:r>
              <a:rPr lang="vi-VN" sz="2400" dirty="0"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tin </a:t>
            </a:r>
            <a:r>
              <a:rPr lang="en-US" sz="2400" dirty="0" err="1" smtClean="0">
                <a:latin typeface="Times New Roman" pitchFamily="18" charset="0"/>
                <a:cs typeface="Times New Roman" pitchFamily="18" charset="0"/>
              </a:rPr>
              <a:t>cận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tin yêu </a:t>
            </a:r>
            <a:r>
              <a:rPr lang="en-US" sz="2400" dirty="0" err="1" smtClean="0">
                <a:latin typeface="Times New Roman" pitchFamily="18" charset="0"/>
                <a:cs typeface="Times New Roman" pitchFamily="18" charset="0"/>
              </a:rPr>
              <a:t>của</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người bệnh khi đến khám và điều trị tại </a:t>
            </a:r>
            <a:r>
              <a:rPr lang="vi-VN" sz="2400" dirty="0" smtClean="0">
                <a:latin typeface="Times New Roman" pitchFamily="18" charset="0"/>
                <a:cs typeface="Times New Roman" pitchFamily="18" charset="0"/>
              </a:rPr>
              <a:t>khoa</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a:t>
            </a:r>
            <a:r>
              <a:rPr lang="vi-VN" sz="2400" dirty="0" smtClean="0">
                <a:latin typeface="Times New Roman" pitchFamily="18" charset="0"/>
                <a:cs typeface="Times New Roman" pitchFamily="18" charset="0"/>
              </a:rPr>
              <a:t>húng </a:t>
            </a:r>
            <a:r>
              <a:rPr lang="vi-VN" sz="2400" dirty="0">
                <a:latin typeface="Times New Roman" pitchFamily="18" charset="0"/>
                <a:cs typeface="Times New Roman" pitchFamily="18" charset="0"/>
              </a:rPr>
              <a:t>tôi sẽ phấn đấu trở thành lá cờ đầu về YHCT- PHCN </a:t>
            </a:r>
            <a:r>
              <a:rPr lang="en-US" sz="2400" dirty="0" smtClean="0">
                <a:latin typeface="Times New Roman" pitchFamily="18" charset="0"/>
                <a:cs typeface="Times New Roman" pitchFamily="18" charset="0"/>
              </a:rPr>
              <a:t>c</a:t>
            </a:r>
            <a:r>
              <a:rPr lang="vi-VN" sz="2400" dirty="0" smtClean="0">
                <a:latin typeface="Times New Roman" pitchFamily="18" charset="0"/>
                <a:cs typeface="Times New Roman" pitchFamily="18" charset="0"/>
              </a:rPr>
              <a:t>ủa </a:t>
            </a:r>
            <a:r>
              <a:rPr lang="vi-VN" sz="2400" dirty="0">
                <a:latin typeface="Times New Roman" pitchFamily="18" charset="0"/>
                <a:cs typeface="Times New Roman" pitchFamily="18" charset="0"/>
              </a:rPr>
              <a:t>tỉnh </a:t>
            </a:r>
            <a:r>
              <a:rPr lang="en-US" sz="2400" dirty="0" err="1" smtClean="0">
                <a:latin typeface="Times New Roman" pitchFamily="18" charset="0"/>
                <a:cs typeface="Times New Roman" pitchFamily="18" charset="0"/>
              </a:rPr>
              <a:t>Đắk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Lắk</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4" name="Title 3"/>
          <p:cNvSpPr>
            <a:spLocks noGrp="1"/>
          </p:cNvSpPr>
          <p:nvPr>
            <p:ph type="title"/>
          </p:nvPr>
        </p:nvSpPr>
        <p:spPr>
          <a:xfrm>
            <a:off x="304800" y="304800"/>
            <a:ext cx="8686800" cy="838200"/>
          </a:xfrm>
        </p:spPr>
        <p:txBody>
          <a:bodyPr>
            <a:normAutofit/>
          </a:bodyPr>
          <a:lstStyle/>
          <a:p>
            <a:r>
              <a:rPr lang="en-US" sz="2400" b="1" dirty="0">
                <a:latin typeface="Times New Roman" pitchFamily="18" charset="0"/>
                <a:cs typeface="Times New Roman" pitchFamily="18" charset="0"/>
              </a:rPr>
              <a:t>VII. </a:t>
            </a:r>
            <a:r>
              <a:rPr lang="en-US" sz="2400" b="1" dirty="0" err="1">
                <a:latin typeface="Times New Roman" pitchFamily="18" charset="0"/>
                <a:cs typeface="Times New Roman" pitchFamily="18" charset="0"/>
              </a:rPr>
              <a:t>Kết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luận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11783768"/>
      </p:ext>
    </p:extLst>
  </p:cSld>
  <p:clrMapOvr>
    <a:masterClrMapping/>
  </p:clrMapOvr>
  <p:transition>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r="-3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514600"/>
            <a:ext cx="8229600" cy="2667000"/>
          </a:xfrm>
        </p:spPr>
        <p:txBody>
          <a:bodyPr>
            <a:noAutofit/>
          </a:bodyPr>
          <a:lstStyle/>
          <a:p>
            <a:pPr marL="0" indent="0" algn="ctr">
              <a:lnSpc>
                <a:spcPct val="150000"/>
              </a:lnSpc>
              <a:buNone/>
            </a:pPr>
            <a:r>
              <a:rPr lang="en-US" sz="4800" b="1" smtClean="0">
                <a:solidFill>
                  <a:srgbClr val="FF0000"/>
                </a:solidFill>
                <a:effectLst>
                  <a:reflection blurRad="6350" stA="55000" endA="300" endPos="45500" dir="5400000" sy="-100000" algn="bl" rotWithShape="0"/>
                </a:effectLst>
                <a:latin typeface="Arial" pitchFamily="34" charset="0"/>
                <a:cs typeface="Arial" pitchFamily="34" charset="0"/>
              </a:rPr>
              <a:t>Chân thành cảm ơn quý vị</a:t>
            </a:r>
          </a:p>
          <a:p>
            <a:pPr marL="0" indent="0" algn="ctr">
              <a:lnSpc>
                <a:spcPct val="150000"/>
              </a:lnSpc>
              <a:buNone/>
            </a:pPr>
            <a:r>
              <a:rPr lang="en-US" sz="4800" b="1" smtClean="0">
                <a:solidFill>
                  <a:srgbClr val="FF0000"/>
                </a:solidFill>
                <a:effectLst>
                  <a:reflection blurRad="6350" stA="55000" endA="300" endPos="45500" dir="5400000" sy="-100000" algn="bl" rotWithShape="0"/>
                </a:effectLst>
                <a:latin typeface="Arial" pitchFamily="34" charset="0"/>
                <a:cs typeface="Arial" pitchFamily="34" charset="0"/>
              </a:rPr>
              <a:t>đã quan tâm, theo dõi</a:t>
            </a:r>
            <a:endParaRPr lang="en-US" sz="4800" b="1">
              <a:solidFill>
                <a:srgbClr val="FF0000"/>
              </a:solidFill>
              <a:effectLst>
                <a:reflection blurRad="6350" stA="55000" endA="300" endPos="45500" dir="5400000" sy="-100000" algn="bl" rotWithShape="0"/>
              </a:effectLst>
              <a:latin typeface="Arial" pitchFamily="34" charset="0"/>
              <a:cs typeface="Arial" pitchFamily="34" charset="0"/>
            </a:endParaRPr>
          </a:p>
        </p:txBody>
      </p:sp>
    </p:spTree>
    <p:extLst>
      <p:ext uri="{BB962C8B-B14F-4D97-AF65-F5344CB8AC3E}">
        <p14:creationId xmlns:p14="http://schemas.microsoft.com/office/powerpoint/2010/main" val="1231790139"/>
      </p:ext>
    </p:extLst>
  </p:cSld>
  <p:clrMapOvr>
    <a:masterClrMapping/>
  </p:clrMapOvr>
  <p:transition>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467600" cy="5257800"/>
          </a:xfrm>
          <a:solidFill>
            <a:schemeClr val="bg2">
              <a:lumMod val="90000"/>
            </a:schemeClr>
          </a:solidFill>
        </p:spPr>
        <p:txBody>
          <a:bodyPr>
            <a:normAutofit/>
          </a:bodyPr>
          <a:lstStyle/>
          <a:p>
            <a:pPr lvl="0" indent="-457200" algn="just">
              <a:spcAft>
                <a:spcPts val="600"/>
              </a:spcAft>
              <a:buFont typeface="Arial" pitchFamily="34" charset="0"/>
              <a:buChar char="•"/>
            </a:pP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y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Krông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Pắc</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chăm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sóc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khỏe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khoảng</a:t>
            </a:r>
            <a:r>
              <a:rPr lang="en-US" sz="2400" dirty="0">
                <a:latin typeface="Times New Roman" pitchFamily="18" charset="0"/>
                <a:cs typeface="Times New Roman" pitchFamily="18" charset="0"/>
              </a:rPr>
              <a:t> 200.000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Krông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pắc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một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cận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phía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bắc</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Đắk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Lắk</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y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hạng</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III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mô</a:t>
            </a:r>
            <a:r>
              <a:rPr lang="en-US" sz="2400" dirty="0">
                <a:latin typeface="Times New Roman" pitchFamily="18" charset="0"/>
                <a:cs typeface="Times New Roman" pitchFamily="18" charset="0"/>
              </a:rPr>
              <a:t> 230 </a:t>
            </a:r>
            <a:r>
              <a:rPr lang="en-US" sz="2400" dirty="0" err="1">
                <a:latin typeface="Times New Roman" pitchFamily="18" charset="0"/>
                <a:cs typeface="Times New Roman" pitchFamily="18" charset="0"/>
              </a:rPr>
              <a:t>giường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kê</a:t>
            </a:r>
            <a:r>
              <a:rPr lang="en-US" sz="2400" dirty="0">
                <a:latin typeface="Times New Roman" pitchFamily="18" charset="0"/>
                <a:cs typeface="Times New Roman" pitchFamily="18" charset="0"/>
              </a:rPr>
              <a:t> 350 </a:t>
            </a:r>
            <a:r>
              <a:rPr lang="en-US" sz="2400" dirty="0" err="1">
                <a:latin typeface="Times New Roman" pitchFamily="18" charset="0"/>
                <a:cs typeface="Times New Roman" pitchFamily="18" charset="0"/>
              </a:rPr>
              <a:t>giường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11/2023 </a:t>
            </a:r>
            <a:r>
              <a:rPr lang="en-US" sz="2400" dirty="0" err="1">
                <a:latin typeface="Times New Roman" pitchFamily="18" charset="0"/>
                <a:cs typeface="Times New Roman" pitchFamily="18" charset="0"/>
              </a:rPr>
              <a:t>l</a:t>
            </a:r>
            <a:r>
              <a:rPr lang="en-US" sz="2400" dirty="0" err="1" smtClean="0">
                <a:latin typeface="Times New Roman" pitchFamily="18" charset="0"/>
                <a:cs typeface="Times New Roman" pitchFamily="18" charset="0"/>
              </a:rPr>
              <a:t>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TTYT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hạng</a:t>
            </a:r>
            <a:r>
              <a:rPr lang="en-US" sz="2400" dirty="0" smtClean="0">
                <a:latin typeface="Times New Roman" pitchFamily="18" charset="0"/>
                <a:cs typeface="Times New Roman" pitchFamily="18" charset="0"/>
              </a:rPr>
              <a:t> II.</a:t>
            </a:r>
            <a:endParaRPr lang="en-US" sz="2400" dirty="0">
              <a:latin typeface="Times New Roman" pitchFamily="18" charset="0"/>
              <a:cs typeface="Times New Roman" pitchFamily="18" charset="0"/>
            </a:endParaRPr>
          </a:p>
          <a:p>
            <a:pPr lvl="0" indent="-457200" algn="just">
              <a:spcAft>
                <a:spcPts val="600"/>
              </a:spcAft>
              <a:buFont typeface="Arial" pitchFamily="34" charset="0"/>
              <a:buChar char="•"/>
            </a:pP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5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15 </a:t>
            </a:r>
            <a:r>
              <a:rPr lang="en-US" sz="2400" dirty="0" err="1">
                <a:latin typeface="Times New Roman" pitchFamily="18" charset="0"/>
                <a:cs typeface="Times New Roman" pitchFamily="18" charset="0"/>
              </a:rPr>
              <a:t>khoa</a:t>
            </a:r>
            <a:r>
              <a:rPr lang="en-US" sz="2400" dirty="0">
                <a:latin typeface="Times New Roman" pitchFamily="18" charset="0"/>
                <a:cs typeface="Times New Roman" pitchFamily="18" charset="0"/>
              </a:rPr>
              <a:t>, 1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16 </a:t>
            </a:r>
            <a:r>
              <a:rPr lang="en-US" sz="2400" dirty="0" err="1">
                <a:latin typeface="Times New Roman" pitchFamily="18" charset="0"/>
                <a:cs typeface="Times New Roman" pitchFamily="18" charset="0"/>
              </a:rPr>
              <a:t>trạm</a:t>
            </a:r>
            <a:r>
              <a:rPr lang="en-US" sz="2400" dirty="0">
                <a:latin typeface="Times New Roman" pitchFamily="18" charset="0"/>
                <a:cs typeface="Times New Roman" pitchFamily="18" charset="0"/>
              </a:rPr>
              <a:t> y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368 </a:t>
            </a:r>
            <a:r>
              <a:rPr lang="en-US" sz="2400" dirty="0" err="1">
                <a:latin typeface="Times New Roman" pitchFamily="18" charset="0"/>
                <a:cs typeface="Times New Roman" pitchFamily="18" charset="0"/>
              </a:rPr>
              <a:t>cán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68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sĩ</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1 </a:t>
            </a:r>
            <a:r>
              <a:rPr lang="en-US" sz="2400" dirty="0" err="1">
                <a:latin typeface="Times New Roman" pitchFamily="18" charset="0"/>
                <a:cs typeface="Times New Roman" pitchFamily="18" charset="0"/>
              </a:rPr>
              <a:t>Tiến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sĩ</a:t>
            </a:r>
            <a:r>
              <a:rPr lang="en-US" sz="2400" dirty="0">
                <a:latin typeface="Times New Roman" pitchFamily="18" charset="0"/>
                <a:cs typeface="Times New Roman" pitchFamily="18" charset="0"/>
              </a:rPr>
              <a:t>, 3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sĩ</a:t>
            </a:r>
            <a:r>
              <a:rPr lang="en-US" sz="2400" dirty="0">
                <a:latin typeface="Times New Roman" pitchFamily="18" charset="0"/>
                <a:cs typeface="Times New Roman" pitchFamily="18" charset="0"/>
              </a:rPr>
              <a:t> CKII, 14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sĩ</a:t>
            </a:r>
            <a:r>
              <a:rPr lang="en-US" sz="2400" dirty="0">
                <a:latin typeface="Times New Roman" pitchFamily="18" charset="0"/>
                <a:cs typeface="Times New Roman" pitchFamily="18" charset="0"/>
              </a:rPr>
              <a:t> CKI, 6 </a:t>
            </a:r>
            <a:r>
              <a:rPr lang="en-US" sz="2400" dirty="0" err="1">
                <a:latin typeface="Times New Roman" pitchFamily="18" charset="0"/>
                <a:cs typeface="Times New Roman" pitchFamily="18" charset="0"/>
              </a:rPr>
              <a:t>ThS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BV 215 CBVC,  </a:t>
            </a:r>
          </a:p>
          <a:p>
            <a:pPr lvl="0" indent="-457200" algn="just">
              <a:spcAft>
                <a:spcPts val="600"/>
              </a:spcAft>
              <a:buFont typeface="Arial" pitchFamily="34" charset="0"/>
              <a:buChar char="•"/>
            </a:pP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càng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tưởng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viện</a:t>
            </a:r>
            <a:r>
              <a:rPr lang="en-US" sz="2400" dirty="0">
                <a:latin typeface="Times New Roman" pitchFamily="18" charset="0"/>
                <a:cs typeface="Times New Roman" pitchFamily="18" charset="0"/>
              </a:rPr>
              <a:t>.</a:t>
            </a:r>
          </a:p>
          <a:p>
            <a:pPr marL="363538" indent="536575" algn="just">
              <a:lnSpc>
                <a:spcPct val="150000"/>
              </a:lnSpc>
              <a:buNone/>
            </a:pPr>
            <a:endParaRPr lang="en-US" dirty="0">
              <a:latin typeface="Arial" pitchFamily="34" charset="0"/>
              <a:cs typeface="Arial" pitchFamily="34" charset="0"/>
            </a:endParaRPr>
          </a:p>
        </p:txBody>
      </p:sp>
      <p:sp>
        <p:nvSpPr>
          <p:cNvPr id="4" name="Title 3"/>
          <p:cNvSpPr>
            <a:spLocks noGrp="1"/>
          </p:cNvSpPr>
          <p:nvPr>
            <p:ph type="title"/>
          </p:nvPr>
        </p:nvSpPr>
        <p:spPr>
          <a:xfrm>
            <a:off x="304800" y="228600"/>
            <a:ext cx="8686800" cy="838200"/>
          </a:xfrm>
        </p:spPr>
        <p:txBody>
          <a:bodyPr>
            <a:normAutofit/>
          </a:bodyPr>
          <a:lstStyle/>
          <a:p>
            <a:r>
              <a:rPr lang="en-US" sz="2400" b="1" dirty="0">
                <a:latin typeface="Times New Roman" pitchFamily="18" charset="0"/>
                <a:cs typeface="Times New Roman" pitchFamily="18" charset="0"/>
              </a:rPr>
              <a:t>I. </a:t>
            </a:r>
            <a:r>
              <a:rPr lang="en-US" sz="2400" b="1" dirty="0" err="1">
                <a:latin typeface="Times New Roman" pitchFamily="18" charset="0"/>
                <a:cs typeface="Times New Roman" pitchFamily="18" charset="0"/>
              </a:rPr>
              <a:t>Sơ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lược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về</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TTYT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Krông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Pắc</a:t>
            </a:r>
            <a:endParaRPr lang="en-US" sz="2400" dirty="0"/>
          </a:p>
        </p:txBody>
      </p:sp>
    </p:spTree>
    <p:extLst>
      <p:ext uri="{BB962C8B-B14F-4D97-AF65-F5344CB8AC3E}">
        <p14:creationId xmlns:p14="http://schemas.microsoft.com/office/powerpoint/2010/main" val="918320122"/>
      </p:ext>
    </p:extLst>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543800" cy="5486400"/>
          </a:xfrm>
          <a:solidFill>
            <a:schemeClr val="bg2">
              <a:lumMod val="90000"/>
            </a:schemeClr>
          </a:solidFill>
        </p:spPr>
        <p:txBody>
          <a:bodyPr>
            <a:normAutofit/>
          </a:bodyPr>
          <a:lstStyle/>
          <a:p>
            <a:pPr marL="0" indent="0" algn="just">
              <a:buNone/>
            </a:pPr>
            <a:r>
              <a:rPr lang="en-US" sz="2600" b="1" dirty="0" smtClean="0">
                <a:latin typeface="Times New Roman" pitchFamily="18" charset="0"/>
                <a:cs typeface="Times New Roman" pitchFamily="18" charset="0"/>
              </a:rPr>
              <a:t>1. </a:t>
            </a:r>
            <a:r>
              <a:rPr lang="en-US" sz="2600" b="1" dirty="0" err="1" smtClean="0">
                <a:latin typeface="Times New Roman" pitchFamily="18" charset="0"/>
                <a:cs typeface="Times New Roman" pitchFamily="18" charset="0"/>
              </a:rPr>
              <a:t>Nhân</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lực</a:t>
            </a:r>
            <a:endParaRPr lang="en-US" sz="2600" b="1" dirty="0" smtClean="0">
              <a:latin typeface="Times New Roman" pitchFamily="18" charset="0"/>
              <a:cs typeface="Times New Roman" pitchFamily="18" charset="0"/>
            </a:endParaRPr>
          </a:p>
          <a:p>
            <a:pPr algn="just">
              <a:buFont typeface="Arial" pitchFamily="34" charset="0"/>
              <a:buChar char="•"/>
            </a:pPr>
            <a:r>
              <a:rPr lang="en-US" sz="2600" dirty="0" err="1" smtClean="0">
                <a:latin typeface="Times New Roman" pitchFamily="18" charset="0"/>
                <a:cs typeface="Times New Roman" pitchFamily="18" charset="0"/>
              </a:rPr>
              <a:t>Khoa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YHCT</a:t>
            </a: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PHCN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được</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thành</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lập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ngày</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01/06/2010 </a:t>
            </a:r>
            <a:r>
              <a:rPr lang="en-US" sz="2600" dirty="0" err="1">
                <a:latin typeface="Times New Roman" pitchFamily="18" charset="0"/>
                <a:cs typeface="Times New Roman" pitchFamily="18" charset="0"/>
              </a:rPr>
              <a:t>được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tách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ra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từ</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khoa</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Nội</a:t>
            </a: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Nhi</a:t>
            </a:r>
            <a:r>
              <a:rPr lang="en-US" sz="2600" dirty="0" smtClean="0">
                <a:latin typeface="Times New Roman" pitchFamily="18" charset="0"/>
                <a:cs typeface="Times New Roman" pitchFamily="18" charset="0"/>
              </a:rPr>
              <a:t> - </a:t>
            </a:r>
            <a:r>
              <a:rPr lang="en-US" sz="2600" dirty="0" err="1">
                <a:latin typeface="Times New Roman" pitchFamily="18" charset="0"/>
                <a:cs typeface="Times New Roman" pitchFamily="18" charset="0"/>
              </a:rPr>
              <a:t>N</a:t>
            </a:r>
            <a:r>
              <a:rPr lang="en-US" sz="2600" dirty="0" err="1" smtClean="0">
                <a:latin typeface="Times New Roman" pitchFamily="18" charset="0"/>
                <a:cs typeface="Times New Roman" pitchFamily="18" charset="0"/>
              </a:rPr>
              <a:t>hiễm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Bệnh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viện</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đa</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khoa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huyện</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Krông</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Pắc</a:t>
            </a:r>
            <a:r>
              <a:rPr lang="en-US" sz="2600" dirty="0" smtClean="0">
                <a:latin typeface="Times New Roman" pitchFamily="18" charset="0"/>
                <a:cs typeface="Times New Roman" pitchFamily="18" charset="0"/>
              </a:rPr>
              <a:t>.</a:t>
            </a:r>
          </a:p>
          <a:p>
            <a:pPr algn="just">
              <a:buFont typeface="Arial" pitchFamily="34" charset="0"/>
              <a:buChar char="•"/>
            </a:pPr>
            <a:r>
              <a:rPr lang="en-US" sz="2600" dirty="0" err="1" smtClean="0">
                <a:latin typeface="Times New Roman" pitchFamily="18" charset="0"/>
                <a:cs typeface="Times New Roman" pitchFamily="18" charset="0"/>
              </a:rPr>
              <a:t>Hiện</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tại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khoa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YHCT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PHCN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a:t>
            </a:r>
            <a:r>
              <a:rPr lang="en-US" sz="2600" dirty="0" err="1" smtClean="0">
                <a:latin typeface="Times New Roman" pitchFamily="18" charset="0"/>
                <a:cs typeface="Times New Roman" pitchFamily="18" charset="0"/>
              </a:rPr>
              <a:t>ã</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có</a:t>
            </a:r>
            <a:r>
              <a:rPr lang="en-US" sz="2600" dirty="0">
                <a:latin typeface="Times New Roman" pitchFamily="18" charset="0"/>
                <a:cs typeface="Times New Roman" pitchFamily="18" charset="0"/>
              </a:rPr>
              <a:t> 19 </a:t>
            </a:r>
            <a:r>
              <a:rPr lang="en-US" sz="2600" dirty="0" err="1">
                <a:latin typeface="Times New Roman" pitchFamily="18" charset="0"/>
                <a:cs typeface="Times New Roman" pitchFamily="18" charset="0"/>
              </a:rPr>
              <a:t>nhân</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viên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trong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đó</a:t>
            </a:r>
            <a:r>
              <a:rPr lang="en-US" sz="2600" dirty="0" smtClean="0">
                <a:latin typeface="Times New Roman" pitchFamily="18" charset="0"/>
                <a:cs typeface="Times New Roman" pitchFamily="18" charset="0"/>
              </a:rPr>
              <a:t>: </a:t>
            </a:r>
          </a:p>
          <a:p>
            <a:pPr marL="0" indent="0" algn="just">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- 04 </a:t>
            </a:r>
            <a:r>
              <a:rPr lang="en-US" sz="2600" dirty="0" err="1" smtClean="0">
                <a:latin typeface="Times New Roman" pitchFamily="18" charset="0"/>
                <a:cs typeface="Times New Roman" pitchFamily="18" charset="0"/>
              </a:rPr>
              <a:t>Bác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sĩ</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YHCT</a:t>
            </a:r>
            <a:endParaRPr lang="en-US" sz="2600" dirty="0" smtClean="0">
              <a:latin typeface="Times New Roman" pitchFamily="18" charset="0"/>
              <a:cs typeface="Times New Roman" pitchFamily="18" charset="0"/>
            </a:endParaRPr>
          </a:p>
          <a:p>
            <a:pPr marL="0" indent="0" algn="just">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- 05 </a:t>
            </a:r>
            <a:r>
              <a:rPr lang="en-US" sz="2600" dirty="0" err="1">
                <a:latin typeface="Times New Roman" pitchFamily="18" charset="0"/>
                <a:cs typeface="Times New Roman" pitchFamily="18" charset="0"/>
              </a:rPr>
              <a:t>KTV</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PHCN</a:t>
            </a:r>
            <a:endParaRPr lang="en-US" sz="2600" dirty="0" smtClean="0">
              <a:latin typeface="Times New Roman" pitchFamily="18" charset="0"/>
              <a:cs typeface="Times New Roman" pitchFamily="18" charset="0"/>
            </a:endParaRPr>
          </a:p>
          <a:p>
            <a:pPr marL="0" indent="0" algn="just">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- 06 Y </a:t>
            </a:r>
            <a:r>
              <a:rPr lang="en-US" sz="2600" dirty="0" err="1" smtClean="0">
                <a:latin typeface="Times New Roman" pitchFamily="18" charset="0"/>
                <a:cs typeface="Times New Roman" pitchFamily="18" charset="0"/>
              </a:rPr>
              <a:t>sĩ</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YHCT</a:t>
            </a:r>
            <a:endParaRPr lang="en-US" sz="2600" dirty="0" smtClean="0">
              <a:latin typeface="Times New Roman" pitchFamily="18" charset="0"/>
              <a:cs typeface="Times New Roman" pitchFamily="18" charset="0"/>
            </a:endParaRPr>
          </a:p>
          <a:p>
            <a:pPr marL="0" indent="0" algn="just">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- 02 </a:t>
            </a:r>
            <a:r>
              <a:rPr lang="en-US" sz="2600" dirty="0" err="1" smtClean="0">
                <a:latin typeface="Times New Roman" pitchFamily="18" charset="0"/>
                <a:cs typeface="Times New Roman" pitchFamily="18" charset="0"/>
              </a:rPr>
              <a:t>Dược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sỹ</a:t>
            </a:r>
            <a:r>
              <a:rPr lang="en-US" sz="2600" dirty="0" smtClean="0">
                <a:latin typeface="Times New Roman" pitchFamily="18" charset="0"/>
                <a:cs typeface="Times New Roman" pitchFamily="18" charset="0"/>
              </a:rPr>
              <a:t> </a:t>
            </a:r>
          </a:p>
          <a:p>
            <a:pPr marL="0" indent="0" algn="just">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- 01 </a:t>
            </a:r>
            <a:r>
              <a:rPr lang="en-US" sz="2600" dirty="0" err="1">
                <a:latin typeface="Times New Roman" pitchFamily="18" charset="0"/>
                <a:cs typeface="Times New Roman" pitchFamily="18" charset="0"/>
              </a:rPr>
              <a:t>CN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a:t>
            </a:r>
            <a:r>
              <a:rPr lang="en-US" sz="2600" dirty="0" err="1" smtClean="0">
                <a:latin typeface="Times New Roman" pitchFamily="18" charset="0"/>
                <a:cs typeface="Times New Roman" pitchFamily="18" charset="0"/>
              </a:rPr>
              <a:t>iều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dưỡng</a:t>
            </a:r>
            <a:endParaRPr lang="en-US" sz="2600" dirty="0" smtClean="0">
              <a:latin typeface="Times New Roman" pitchFamily="18" charset="0"/>
              <a:cs typeface="Times New Roman" pitchFamily="18" charset="0"/>
            </a:endParaRPr>
          </a:p>
          <a:p>
            <a:pPr marL="0" indent="0" algn="just">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- 01 </a:t>
            </a:r>
            <a:r>
              <a:rPr lang="en-US" sz="2600" dirty="0" err="1">
                <a:latin typeface="Times New Roman" pitchFamily="18" charset="0"/>
                <a:cs typeface="Times New Roman" pitchFamily="18" charset="0"/>
              </a:rPr>
              <a:t>Hộ</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lý</a:t>
            </a:r>
            <a:endParaRPr lang="en-US" sz="2600" dirty="0">
              <a:latin typeface="Times New Roman" pitchFamily="18" charset="0"/>
              <a:cs typeface="Times New Roman" pitchFamily="18" charset="0"/>
            </a:endParaRPr>
          </a:p>
          <a:p>
            <a:pPr marL="363538" indent="536575" algn="just">
              <a:lnSpc>
                <a:spcPct val="150000"/>
              </a:lnSpc>
              <a:buNone/>
            </a:pPr>
            <a:endParaRPr lang="en-US" dirty="0">
              <a:latin typeface="Arial" pitchFamily="34" charset="0"/>
              <a:cs typeface="Arial" pitchFamily="34" charset="0"/>
            </a:endParaRPr>
          </a:p>
        </p:txBody>
      </p:sp>
      <p:sp>
        <p:nvSpPr>
          <p:cNvPr id="4" name="Title 3"/>
          <p:cNvSpPr>
            <a:spLocks noGrp="1"/>
          </p:cNvSpPr>
          <p:nvPr>
            <p:ph type="title"/>
          </p:nvPr>
        </p:nvSpPr>
        <p:spPr>
          <a:xfrm>
            <a:off x="304800" y="228600"/>
            <a:ext cx="8686800" cy="838200"/>
          </a:xfrm>
        </p:spPr>
        <p:txBody>
          <a:bodyPr>
            <a:noAutofit/>
          </a:bodyPr>
          <a:lstStyle/>
          <a:p>
            <a:r>
              <a:rPr lang="en-US" sz="2400" b="1" dirty="0">
                <a:latin typeface="Times New Roman" pitchFamily="18" charset="0"/>
                <a:cs typeface="Times New Roman" pitchFamily="18" charset="0"/>
              </a:rPr>
              <a:t>II. </a:t>
            </a:r>
            <a:r>
              <a:rPr lang="en-US" sz="2400" b="1" dirty="0" err="1">
                <a:latin typeface="Times New Roman" pitchFamily="18" charset="0"/>
                <a:cs typeface="Times New Roman" pitchFamily="18" charset="0"/>
              </a:rPr>
              <a:t>NHÂN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LỰC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SỞ</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VẬT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CHẤT</a:t>
            </a:r>
            <a:r>
              <a:rPr lang="en-US" sz="2400" b="1" dirty="0">
                <a:latin typeface="Times New Roman" pitchFamily="18" charset="0"/>
                <a:cs typeface="Times New Roman" pitchFamily="18" charset="0"/>
              </a:rPr>
              <a:t> - </a:t>
            </a:r>
            <a:r>
              <a:rPr lang="en-US" sz="2400" b="1" dirty="0" err="1">
                <a:latin typeface="Times New Roman" pitchFamily="18" charset="0"/>
                <a:cs typeface="Times New Roman" pitchFamily="18" charset="0"/>
              </a:rPr>
              <a:t>TTB</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KHOA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YHCT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PHCN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65646929"/>
      </p:ext>
    </p:extLst>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543800" cy="5486400"/>
          </a:xfrm>
          <a:solidFill>
            <a:schemeClr val="bg2">
              <a:lumMod val="90000"/>
            </a:schemeClr>
          </a:solidFill>
        </p:spPr>
        <p:txBody>
          <a:bodyPr>
            <a:normAutofit/>
          </a:bodyPr>
          <a:lstStyle/>
          <a:p>
            <a:pPr marL="0" indent="0" algn="just">
              <a:buNone/>
            </a:pPr>
            <a:r>
              <a:rPr lang="en-US" sz="2400" b="1" dirty="0" smtClean="0">
                <a:latin typeface="Times New Roman" pitchFamily="18" charset="0"/>
                <a:cs typeface="Times New Roman" pitchFamily="18" charset="0"/>
              </a:rPr>
              <a:t>2. </a:t>
            </a:r>
            <a:r>
              <a:rPr lang="en-US" sz="2400" b="1" dirty="0" err="1" smtClean="0">
                <a:latin typeface="Times New Roman" pitchFamily="18" charset="0"/>
                <a:cs typeface="Times New Roman" pitchFamily="18" charset="0"/>
              </a:rPr>
              <a:t>Cơ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sở</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vật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chất</a:t>
            </a:r>
            <a:endParaRPr lang="en-US" sz="2400" b="1" dirty="0" smtClean="0">
              <a:latin typeface="Times New Roman" pitchFamily="18" charset="0"/>
              <a:cs typeface="Times New Roman" pitchFamily="18" charset="0"/>
            </a:endParaRPr>
          </a:p>
          <a:p>
            <a:pPr algn="just">
              <a:buFont typeface="Arial" pitchFamily="34" charset="0"/>
              <a:buChar char="•"/>
            </a:pPr>
            <a:r>
              <a:rPr lang="en-US" sz="2400" dirty="0" err="1" smtClean="0">
                <a:latin typeface="Times New Roman" pitchFamily="18" charset="0"/>
                <a:cs typeface="Times New Roman" pitchFamily="18" charset="0"/>
              </a:rPr>
              <a:t>Khoa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YHCT</a:t>
            </a:r>
            <a:r>
              <a:rPr lang="en-US" sz="2400" dirty="0" smtClean="0">
                <a:latin typeface="Times New Roman" pitchFamily="18" charset="0"/>
                <a:cs typeface="Times New Roman" pitchFamily="18" charset="0"/>
              </a:rPr>
              <a:t> - </a:t>
            </a:r>
            <a:r>
              <a:rPr lang="en-US" sz="2400" dirty="0" err="1">
                <a:latin typeface="Times New Roman" pitchFamily="18" charset="0"/>
                <a:cs typeface="Times New Roman" pitchFamily="18" charset="0"/>
              </a:rPr>
              <a:t>PHCN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a:t>
            </a:r>
            <a:r>
              <a:rPr lang="en-US" sz="2400" dirty="0">
                <a:latin typeface="Times New Roman" pitchFamily="18" charset="0"/>
                <a:cs typeface="Times New Roman" pitchFamily="18" charset="0"/>
              </a:rPr>
              <a:t> 01 </a:t>
            </a:r>
            <a:r>
              <a:rPr lang="en-US" sz="2400" dirty="0" err="1">
                <a:latin typeface="Times New Roman" pitchFamily="18" charset="0"/>
                <a:cs typeface="Times New Roman" pitchFamily="18" charset="0"/>
              </a:rPr>
              <a:t>cở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4 </a:t>
            </a:r>
            <a:r>
              <a:rPr lang="en-US" sz="2400" dirty="0" err="1">
                <a:latin typeface="Times New Roman" pitchFamily="18" charset="0"/>
                <a:cs typeface="Times New Roman" pitchFamily="18" charset="0"/>
              </a:rPr>
              <a:t>bao</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gồm</a:t>
            </a:r>
            <a:r>
              <a:rPr lang="en-US" sz="2400" dirty="0" smtClean="0">
                <a:latin typeface="Times New Roman" pitchFamily="18" charset="0"/>
                <a:cs typeface="Times New Roman" pitchFamily="18" charset="0"/>
              </a:rPr>
              <a:t>:</a:t>
            </a:r>
          </a:p>
          <a:p>
            <a:pPr marL="0" indent="0" algn="just">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- 09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45 </a:t>
            </a:r>
            <a:r>
              <a:rPr lang="en-US" sz="2400" dirty="0" err="1">
                <a:latin typeface="Times New Roman" pitchFamily="18" charset="0"/>
                <a:cs typeface="Times New Roman" pitchFamily="18" charset="0"/>
              </a:rPr>
              <a:t>giường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endParaRPr lang="en-US" sz="2400" dirty="0" smtClean="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- 01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PHCN</a:t>
            </a:r>
            <a:endParaRPr lang="en-US" sz="2400" dirty="0" smtClean="0">
              <a:latin typeface="Times New Roman" pitchFamily="18" charset="0"/>
              <a:cs typeface="Times New Roman" pitchFamily="18" charset="0"/>
            </a:endParaRPr>
          </a:p>
          <a:p>
            <a:pPr marL="0" indent="0" algn="just">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- 01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châm</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cứu</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ngoại</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trú</a:t>
            </a:r>
            <a:endParaRPr lang="en-US" sz="2400" dirty="0" smtClean="0">
              <a:latin typeface="Times New Roman" pitchFamily="18" charset="0"/>
              <a:cs typeface="Times New Roman" pitchFamily="18" charset="0"/>
            </a:endParaRPr>
          </a:p>
          <a:p>
            <a:pPr marL="914400" indent="-630238" algn="just">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- 02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endParaRPr lang="en-US" sz="2400" dirty="0" smtClean="0">
              <a:latin typeface="Times New Roman" pitchFamily="18" charset="0"/>
              <a:cs typeface="Times New Roman" pitchFamily="18" charset="0"/>
            </a:endParaRPr>
          </a:p>
          <a:p>
            <a:pPr marL="914400" indent="-914400" algn="just">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- 01 </a:t>
            </a:r>
            <a:r>
              <a:rPr lang="en-US" sz="2400" dirty="0" err="1">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thuốc</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kho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363538" indent="536575" algn="just">
              <a:lnSpc>
                <a:spcPct val="150000"/>
              </a:lnSpc>
              <a:buNone/>
            </a:pPr>
            <a:endParaRPr lang="en-US" dirty="0">
              <a:latin typeface="Arial" pitchFamily="34" charset="0"/>
              <a:cs typeface="Arial" pitchFamily="34" charset="0"/>
            </a:endParaRPr>
          </a:p>
        </p:txBody>
      </p:sp>
      <p:sp>
        <p:nvSpPr>
          <p:cNvPr id="4" name="Title 3"/>
          <p:cNvSpPr>
            <a:spLocks noGrp="1"/>
          </p:cNvSpPr>
          <p:nvPr>
            <p:ph type="title"/>
          </p:nvPr>
        </p:nvSpPr>
        <p:spPr>
          <a:xfrm>
            <a:off x="304800" y="228600"/>
            <a:ext cx="8686800" cy="838200"/>
          </a:xfrm>
        </p:spPr>
        <p:txBody>
          <a:bodyPr>
            <a:noAutofit/>
          </a:bodyPr>
          <a:lstStyle/>
          <a:p>
            <a:r>
              <a:rPr lang="en-US" sz="2400" b="1" dirty="0">
                <a:latin typeface="Times New Roman" pitchFamily="18" charset="0"/>
                <a:cs typeface="Times New Roman" pitchFamily="18" charset="0"/>
              </a:rPr>
              <a:t>II. </a:t>
            </a:r>
            <a:r>
              <a:rPr lang="en-US" sz="2400" b="1" dirty="0" err="1">
                <a:latin typeface="Times New Roman" pitchFamily="18" charset="0"/>
                <a:cs typeface="Times New Roman" pitchFamily="18" charset="0"/>
              </a:rPr>
              <a:t>NHÂN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LỰC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SỞ</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VẬT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CHẤT</a:t>
            </a:r>
            <a:r>
              <a:rPr lang="en-US" sz="2400" b="1" dirty="0">
                <a:latin typeface="Times New Roman" pitchFamily="18" charset="0"/>
                <a:cs typeface="Times New Roman" pitchFamily="18" charset="0"/>
              </a:rPr>
              <a:t> - </a:t>
            </a:r>
            <a:r>
              <a:rPr lang="en-US" sz="2400" b="1" dirty="0" err="1">
                <a:latin typeface="Times New Roman" pitchFamily="18" charset="0"/>
                <a:cs typeface="Times New Roman" pitchFamily="18" charset="0"/>
              </a:rPr>
              <a:t>TTB</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KHOA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YHCT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PHCN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456207421"/>
      </p:ext>
    </p:extLst>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543800" cy="5486400"/>
          </a:xfrm>
          <a:solidFill>
            <a:schemeClr val="bg2">
              <a:lumMod val="90000"/>
            </a:schemeClr>
          </a:solidFill>
        </p:spPr>
        <p:txBody>
          <a:bodyPr>
            <a:normAutofit fontScale="77500" lnSpcReduction="20000"/>
          </a:bodyPr>
          <a:lstStyle/>
          <a:p>
            <a:pPr marL="0" indent="0" algn="just">
              <a:lnSpc>
                <a:spcPct val="150000"/>
              </a:lnSpc>
              <a:buNone/>
            </a:pPr>
            <a:r>
              <a:rPr lang="en-US" sz="2400" b="1" dirty="0" smtClean="0">
                <a:latin typeface="Times New Roman" pitchFamily="18" charset="0"/>
                <a:cs typeface="Times New Roman" pitchFamily="18" charset="0"/>
              </a:rPr>
              <a:t>3. </a:t>
            </a:r>
            <a:r>
              <a:rPr lang="en-US" sz="2400" b="1" dirty="0" err="1" smtClean="0">
                <a:latin typeface="Times New Roman" pitchFamily="18" charset="0"/>
                <a:cs typeface="Times New Roman" pitchFamily="18" charset="0"/>
              </a:rPr>
              <a:t>Trang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bị</a:t>
            </a:r>
            <a:endParaRPr lang="en-US" sz="2400" b="1" dirty="0" smtClean="0">
              <a:latin typeface="Times New Roman" pitchFamily="18" charset="0"/>
              <a:cs typeface="Times New Roman" pitchFamily="18" charset="0"/>
            </a:endParaRPr>
          </a:p>
          <a:p>
            <a:pPr marL="0" indent="457200" algn="just">
              <a:lnSpc>
                <a:spcPct val="150000"/>
              </a:lnSpc>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Giường </a:t>
            </a:r>
            <a:r>
              <a:rPr lang="vi-VN" sz="2400" dirty="0">
                <a:latin typeface="Times New Roman" pitchFamily="18" charset="0"/>
                <a:cs typeface="Times New Roman" pitchFamily="18" charset="0"/>
              </a:rPr>
              <a:t>kéo nắn cột sống lưng, cổ </a:t>
            </a:r>
            <a:endParaRPr lang="en-US" sz="2400" dirty="0" smtClean="0">
              <a:latin typeface="Times New Roman" pitchFamily="18" charset="0"/>
              <a:cs typeface="Times New Roman" pitchFamily="18" charset="0"/>
            </a:endParaRPr>
          </a:p>
          <a:p>
            <a:pPr marL="0" indent="457200" algn="just">
              <a:lnSpc>
                <a:spcPct val="150000"/>
              </a:lnSpc>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Máy </a:t>
            </a:r>
            <a:r>
              <a:rPr lang="vi-VN" sz="2400" dirty="0">
                <a:latin typeface="Times New Roman" pitchFamily="18" charset="0"/>
                <a:cs typeface="Times New Roman" pitchFamily="18" charset="0"/>
              </a:rPr>
              <a:t>kéo dãn cột </a:t>
            </a:r>
            <a:r>
              <a:rPr lang="vi-VN" sz="2400" dirty="0" smtClean="0">
                <a:latin typeface="Times New Roman" pitchFamily="18" charset="0"/>
                <a:cs typeface="Times New Roman" pitchFamily="18" charset="0"/>
              </a:rPr>
              <a:t>sống</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thắt lưng</a:t>
            </a:r>
          </a:p>
          <a:p>
            <a:pPr marL="0" indent="457200" algn="just">
              <a:lnSpc>
                <a:spcPct val="150000"/>
              </a:lnSpc>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Máy </a:t>
            </a:r>
            <a:r>
              <a:rPr lang="vi-VN" sz="2400" dirty="0">
                <a:latin typeface="Times New Roman" pitchFamily="18" charset="0"/>
                <a:cs typeface="Times New Roman" pitchFamily="18" charset="0"/>
              </a:rPr>
              <a:t>châm cứu 6 </a:t>
            </a:r>
            <a:r>
              <a:rPr lang="vi-VN" sz="2400" dirty="0" smtClean="0">
                <a:latin typeface="Times New Roman" pitchFamily="18" charset="0"/>
                <a:cs typeface="Times New Roman" pitchFamily="18" charset="0"/>
              </a:rPr>
              <a:t>kênh</a:t>
            </a:r>
            <a:endParaRPr lang="vi-VN" sz="2400" dirty="0">
              <a:latin typeface="Times New Roman" pitchFamily="18" charset="0"/>
              <a:cs typeface="Times New Roman" pitchFamily="18" charset="0"/>
            </a:endParaRPr>
          </a:p>
          <a:p>
            <a:pPr marL="0" indent="457200" algn="just">
              <a:lnSpc>
                <a:spcPct val="150000"/>
              </a:lnSpc>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Máy </a:t>
            </a:r>
            <a:r>
              <a:rPr lang="vi-VN" sz="2400" dirty="0">
                <a:latin typeface="Times New Roman" pitchFamily="18" charset="0"/>
                <a:cs typeface="Times New Roman" pitchFamily="18" charset="0"/>
              </a:rPr>
              <a:t>điện từ trường điều trị MAGNETOMD</a:t>
            </a:r>
          </a:p>
          <a:p>
            <a:pPr marL="0" indent="457200" algn="just">
              <a:lnSpc>
                <a:spcPct val="150000"/>
              </a:lnSpc>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Máy </a:t>
            </a:r>
            <a:r>
              <a:rPr lang="vi-VN" sz="2400" dirty="0">
                <a:latin typeface="Times New Roman" pitchFamily="18" charset="0"/>
                <a:cs typeface="Times New Roman" pitchFamily="18" charset="0"/>
              </a:rPr>
              <a:t>điều trị xung </a:t>
            </a:r>
            <a:r>
              <a:rPr lang="vi-VN" sz="2400" dirty="0" smtClean="0">
                <a:latin typeface="Times New Roman" pitchFamily="18" charset="0"/>
                <a:cs typeface="Times New Roman" pitchFamily="18" charset="0"/>
              </a:rPr>
              <a:t>điện</a:t>
            </a:r>
          </a:p>
          <a:p>
            <a:pPr marL="0" indent="457200" algn="just">
              <a:lnSpc>
                <a:spcPct val="150000"/>
              </a:lnSpc>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Máy laser điều trị</a:t>
            </a:r>
          </a:p>
          <a:p>
            <a:pPr marL="0" indent="457200" algn="just">
              <a:lnSpc>
                <a:spcPct val="150000"/>
              </a:lnSpc>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Máy </a:t>
            </a:r>
            <a:r>
              <a:rPr lang="vi-VN" sz="2400" dirty="0">
                <a:latin typeface="Times New Roman" pitchFamily="18" charset="0"/>
                <a:cs typeface="Times New Roman" pitchFamily="18" charset="0"/>
              </a:rPr>
              <a:t>rung cơ đông </a:t>
            </a:r>
            <a:r>
              <a:rPr lang="vi-VN" sz="2400" dirty="0" smtClean="0">
                <a:latin typeface="Times New Roman" pitchFamily="18" charset="0"/>
                <a:cs typeface="Times New Roman" pitchFamily="18" charset="0"/>
              </a:rPr>
              <a:t>y</a:t>
            </a:r>
            <a:endParaRPr lang="vi-VN" sz="2400" dirty="0">
              <a:latin typeface="Times New Roman" pitchFamily="18" charset="0"/>
              <a:cs typeface="Times New Roman" pitchFamily="18" charset="0"/>
            </a:endParaRPr>
          </a:p>
          <a:p>
            <a:pPr marL="0" indent="457200" algn="just">
              <a:lnSpc>
                <a:spcPct val="150000"/>
              </a:lnSpc>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Máy </a:t>
            </a:r>
            <a:r>
              <a:rPr lang="vi-VN" sz="2400" dirty="0">
                <a:latin typeface="Times New Roman" pitchFamily="18" charset="0"/>
                <a:cs typeface="Times New Roman" pitchFamily="18" charset="0"/>
              </a:rPr>
              <a:t>sắc thuốc kèm đóng gói tự động</a:t>
            </a:r>
          </a:p>
          <a:p>
            <a:pPr marL="0" indent="457200" algn="just">
              <a:lnSpc>
                <a:spcPct val="150000"/>
              </a:lnSpc>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Máy </a:t>
            </a:r>
            <a:r>
              <a:rPr lang="vi-VN" sz="2400" dirty="0">
                <a:latin typeface="Times New Roman" pitchFamily="18" charset="0"/>
                <a:cs typeface="Times New Roman" pitchFamily="18" charset="0"/>
              </a:rPr>
              <a:t>điện xung trung </a:t>
            </a:r>
            <a:r>
              <a:rPr lang="vi-VN" sz="2400" dirty="0" smtClean="0">
                <a:latin typeface="Times New Roman" pitchFamily="18" charset="0"/>
                <a:cs typeface="Times New Roman" pitchFamily="18" charset="0"/>
              </a:rPr>
              <a:t>tần</a:t>
            </a:r>
            <a:endParaRPr lang="vi-VN" sz="2400" dirty="0">
              <a:latin typeface="Times New Roman" pitchFamily="18" charset="0"/>
              <a:cs typeface="Times New Roman" pitchFamily="18" charset="0"/>
            </a:endParaRPr>
          </a:p>
          <a:p>
            <a:pPr marL="0" indent="457200" algn="just">
              <a:lnSpc>
                <a:spcPct val="150000"/>
              </a:lnSpc>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Máy </a:t>
            </a:r>
            <a:r>
              <a:rPr lang="vi-VN" sz="2400" dirty="0">
                <a:latin typeface="Times New Roman" pitchFamily="18" charset="0"/>
                <a:cs typeface="Times New Roman" pitchFamily="18" charset="0"/>
              </a:rPr>
              <a:t>thở khí </a:t>
            </a:r>
            <a:r>
              <a:rPr lang="vi-VN" sz="2400" dirty="0" smtClean="0">
                <a:latin typeface="Times New Roman" pitchFamily="18" charset="0"/>
                <a:cs typeface="Times New Roman" pitchFamily="18" charset="0"/>
              </a:rPr>
              <a:t>dung</a:t>
            </a:r>
            <a:endParaRPr lang="vi-VN" sz="2400" dirty="0">
              <a:latin typeface="Times New Roman" pitchFamily="18" charset="0"/>
              <a:cs typeface="Times New Roman" pitchFamily="18" charset="0"/>
            </a:endParaRPr>
          </a:p>
          <a:p>
            <a:pPr marL="0" indent="457200" algn="just">
              <a:lnSpc>
                <a:spcPct val="150000"/>
              </a:lnSpc>
              <a:buNone/>
            </a:pP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Thiết </a:t>
            </a:r>
            <a:r>
              <a:rPr lang="vi-VN" sz="2400" dirty="0">
                <a:latin typeface="Times New Roman" pitchFamily="18" charset="0"/>
                <a:cs typeface="Times New Roman" pitchFamily="18" charset="0"/>
              </a:rPr>
              <a:t>bị laze hồng ngoại châm </a:t>
            </a:r>
            <a:r>
              <a:rPr lang="vi-VN" sz="2400" dirty="0" smtClean="0">
                <a:latin typeface="Times New Roman" pitchFamily="18" charset="0"/>
                <a:cs typeface="Times New Roman" pitchFamily="18" charset="0"/>
              </a:rPr>
              <a:t>cứu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khác</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457200" algn="just">
              <a:lnSpc>
                <a:spcPct val="150000"/>
              </a:lnSpc>
              <a:buNone/>
            </a:pPr>
            <a:endParaRPr lang="vi-VN" sz="2400" dirty="0">
              <a:latin typeface="Times New Roman" pitchFamily="18" charset="0"/>
              <a:cs typeface="Times New Roman" pitchFamily="18" charset="0"/>
            </a:endParaRPr>
          </a:p>
          <a:p>
            <a:pPr marL="363538" indent="536575" algn="just">
              <a:lnSpc>
                <a:spcPct val="150000"/>
              </a:lnSpc>
              <a:buNone/>
            </a:pPr>
            <a:endParaRPr lang="en-US" sz="2400" dirty="0">
              <a:latin typeface="Times New Roman" pitchFamily="18" charset="0"/>
              <a:cs typeface="Times New Roman" pitchFamily="18" charset="0"/>
            </a:endParaRPr>
          </a:p>
        </p:txBody>
      </p:sp>
      <p:sp>
        <p:nvSpPr>
          <p:cNvPr id="4" name="Title 3"/>
          <p:cNvSpPr>
            <a:spLocks noGrp="1"/>
          </p:cNvSpPr>
          <p:nvPr>
            <p:ph type="title"/>
          </p:nvPr>
        </p:nvSpPr>
        <p:spPr>
          <a:xfrm>
            <a:off x="304800" y="228600"/>
            <a:ext cx="8686800" cy="838200"/>
          </a:xfrm>
        </p:spPr>
        <p:txBody>
          <a:bodyPr>
            <a:normAutofit/>
          </a:bodyPr>
          <a:lstStyle/>
          <a:p>
            <a:r>
              <a:rPr lang="en-US" sz="2400" b="1" dirty="0">
                <a:latin typeface="Times New Roman" pitchFamily="18" charset="0"/>
                <a:cs typeface="Times New Roman" pitchFamily="18" charset="0"/>
              </a:rPr>
              <a:t>II. </a:t>
            </a:r>
            <a:r>
              <a:rPr lang="en-US" sz="2400" b="1" dirty="0" err="1">
                <a:latin typeface="Times New Roman" pitchFamily="18" charset="0"/>
                <a:cs typeface="Times New Roman" pitchFamily="18" charset="0"/>
              </a:rPr>
              <a:t>NHÂN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LỰC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SỞ</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VẬT</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CHẤT</a:t>
            </a:r>
            <a:r>
              <a:rPr lang="en-US" sz="2400" b="1"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TTB</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KHOA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YHCT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PHCN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5386380"/>
      </p:ext>
    </p:extLst>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543800" cy="5486400"/>
          </a:xfrm>
          <a:solidFill>
            <a:schemeClr val="bg2">
              <a:lumMod val="90000"/>
            </a:schemeClr>
          </a:solidFill>
        </p:spPr>
        <p:txBody>
          <a:bodyPr>
            <a:normAutofit/>
          </a:bodyPr>
          <a:lstStyle/>
          <a:p>
            <a:pPr marL="454025" indent="-454025" algn="just">
              <a:buFont typeface="Arial" pitchFamily="34" charset="0"/>
              <a:buChar char="•"/>
            </a:pP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2023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157.498 </a:t>
            </a:r>
            <a:r>
              <a:rPr lang="en-US" sz="2400" dirty="0" err="1" smtClean="0">
                <a:latin typeface="Times New Roman" pitchFamily="18" charset="0"/>
                <a:cs typeface="Times New Roman" pitchFamily="18" charset="0"/>
              </a:rPr>
              <a:t>lượt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khám</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trú</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21.732 </a:t>
            </a:r>
            <a:r>
              <a:rPr lang="en-US" sz="2400" dirty="0" err="1" smtClean="0">
                <a:latin typeface="Times New Roman" pitchFamily="18" charset="0"/>
                <a:cs typeface="Times New Roman" pitchFamily="18" charset="0"/>
              </a:rPr>
              <a:t>lượt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 </a:t>
            </a:r>
            <a:r>
              <a:rPr lang="en-US" sz="2400" dirty="0" err="1">
                <a:latin typeface="Times New Roman" pitchFamily="18" charset="0"/>
                <a:cs typeface="Times New Roman" pitchFamily="18" charset="0"/>
              </a:rPr>
              <a:t>Phẫu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3 </a:t>
            </a:r>
            <a:r>
              <a:rPr lang="en-US" sz="2400" dirty="0" err="1">
                <a:latin typeface="Times New Roman" pitchFamily="18" charset="0"/>
                <a:cs typeface="Times New Roman" pitchFamily="18" charset="0"/>
              </a:rPr>
              <a:t>trở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2.361 </a:t>
            </a:r>
            <a:r>
              <a:rPr lang="en-US" sz="2400" dirty="0" err="1">
                <a:latin typeface="Times New Roman" pitchFamily="18" charset="0"/>
                <a:cs typeface="Times New Roman" pitchFamily="18" charset="0"/>
              </a:rPr>
              <a:t>lượt</a:t>
            </a:r>
            <a:r>
              <a:rPr lang="en-US" sz="2400" dirty="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 </a:t>
            </a:r>
            <a:r>
              <a:rPr lang="en-US" sz="2400" dirty="0" err="1">
                <a:latin typeface="Times New Roman" pitchFamily="18" charset="0"/>
                <a:cs typeface="Times New Roman" pitchFamily="18" charset="0"/>
              </a:rPr>
              <a:t>Tổng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ca </a:t>
            </a:r>
            <a:r>
              <a:rPr lang="en-US" sz="2400" dirty="0" err="1">
                <a:latin typeface="Times New Roman" pitchFamily="18" charset="0"/>
                <a:cs typeface="Times New Roman" pitchFamily="18" charset="0"/>
              </a:rPr>
              <a:t>đẻ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đẻ</a:t>
            </a:r>
            <a:r>
              <a:rPr lang="en-US" sz="2400" dirty="0">
                <a:latin typeface="Times New Roman" pitchFamily="18" charset="0"/>
                <a:cs typeface="Times New Roman" pitchFamily="18" charset="0"/>
              </a:rPr>
              <a:t> 1.957 </a:t>
            </a:r>
            <a:r>
              <a:rPr lang="en-US" sz="2400" dirty="0" err="1">
                <a:latin typeface="Times New Roman" pitchFamily="18" charset="0"/>
                <a:cs typeface="Times New Roman" pitchFamily="18" charset="0"/>
              </a:rPr>
              <a:t>ca</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 </a:t>
            </a:r>
            <a:r>
              <a:rPr lang="en-US" sz="2400" dirty="0" err="1">
                <a:latin typeface="Times New Roman" pitchFamily="18" charset="0"/>
                <a:cs typeface="Times New Roman" pitchFamily="18" charset="0"/>
              </a:rPr>
              <a:t>Phẫu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thuât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I: 520 ca;</a:t>
            </a:r>
          </a:p>
          <a:p>
            <a:pPr marL="0" indent="0" algn="just">
              <a:buNone/>
            </a:pPr>
            <a:r>
              <a:rPr lang="en-US" sz="2400" dirty="0" smtClean="0">
                <a:latin typeface="Times New Roman" pitchFamily="18" charset="0"/>
                <a:cs typeface="Times New Roman" pitchFamily="18" charset="0"/>
              </a:rPr>
              <a:t>	- </a:t>
            </a:r>
            <a:r>
              <a:rPr lang="en-US" sz="2400" dirty="0" err="1">
                <a:latin typeface="Times New Roman" pitchFamily="18" charset="0"/>
                <a:cs typeface="Times New Roman" pitchFamily="18" charset="0"/>
              </a:rPr>
              <a:t>Phẫu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thuât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II: 1331 ca;</a:t>
            </a:r>
          </a:p>
          <a:p>
            <a:pPr marL="0" indent="0" algn="just">
              <a:buNone/>
            </a:pPr>
            <a:r>
              <a:rPr lang="en-US" sz="2400" dirty="0" smtClean="0">
                <a:latin typeface="Times New Roman" pitchFamily="18" charset="0"/>
                <a:cs typeface="Times New Roman" pitchFamily="18" charset="0"/>
              </a:rPr>
              <a:t>	- </a:t>
            </a:r>
            <a:r>
              <a:rPr lang="en-US" sz="2400" dirty="0" err="1">
                <a:latin typeface="Times New Roman" pitchFamily="18" charset="0"/>
                <a:cs typeface="Times New Roman" pitchFamily="18" charset="0"/>
              </a:rPr>
              <a:t>Phẫu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thuât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III: 504 ca;</a:t>
            </a:r>
          </a:p>
          <a:p>
            <a:pPr marL="0" indent="0" algn="just">
              <a:buNone/>
            </a:pPr>
            <a:r>
              <a:rPr lang="en-US" sz="2400" dirty="0" smtClean="0">
                <a:latin typeface="Times New Roman" pitchFamily="18" charset="0"/>
                <a:cs typeface="Times New Roman" pitchFamily="18" charset="0"/>
              </a:rPr>
              <a:t>	- </a:t>
            </a:r>
            <a:r>
              <a:rPr lang="en-US" sz="2400" dirty="0" err="1">
                <a:latin typeface="Times New Roman" pitchFamily="18" charset="0"/>
                <a:cs typeface="Times New Roman" pitchFamily="18" charset="0"/>
              </a:rPr>
              <a:t>Phẫu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thuât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soi</a:t>
            </a:r>
            <a:r>
              <a:rPr lang="en-US" sz="2400" dirty="0">
                <a:latin typeface="Times New Roman" pitchFamily="18" charset="0"/>
                <a:cs typeface="Times New Roman" pitchFamily="18" charset="0"/>
              </a:rPr>
              <a:t>: 252 ca.</a:t>
            </a:r>
          </a:p>
          <a:p>
            <a:pPr algn="just">
              <a:buFont typeface="Arial" pitchFamily="34" charset="0"/>
              <a:buChar char="•"/>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Sở</a:t>
            </a:r>
            <a:r>
              <a:rPr lang="en-US" sz="2400" dirty="0">
                <a:latin typeface="Times New Roman" pitchFamily="18" charset="0"/>
                <a:cs typeface="Times New Roman" pitchFamily="18" charset="0"/>
              </a:rPr>
              <a:t> Y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duyệt</a:t>
            </a:r>
            <a:r>
              <a:rPr lang="en-US" sz="2400" dirty="0">
                <a:latin typeface="Times New Roman" pitchFamily="18" charset="0"/>
                <a:cs typeface="Times New Roman" pitchFamily="18" charset="0"/>
              </a:rPr>
              <a:t>: 3.416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784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kỹ</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53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53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363538" indent="536575" algn="just">
              <a:lnSpc>
                <a:spcPct val="150000"/>
              </a:lnSpc>
              <a:buNone/>
            </a:pPr>
            <a:endParaRPr lang="en-US" dirty="0">
              <a:latin typeface="Arial" pitchFamily="34" charset="0"/>
              <a:cs typeface="Arial" pitchFamily="34" charset="0"/>
            </a:endParaRPr>
          </a:p>
        </p:txBody>
      </p:sp>
      <p:sp>
        <p:nvSpPr>
          <p:cNvPr id="4" name="Title 3"/>
          <p:cNvSpPr>
            <a:spLocks noGrp="1"/>
          </p:cNvSpPr>
          <p:nvPr>
            <p:ph type="title"/>
          </p:nvPr>
        </p:nvSpPr>
        <p:spPr>
          <a:xfrm>
            <a:off x="304800" y="152400"/>
            <a:ext cx="8686800" cy="838200"/>
          </a:xfrm>
        </p:spPr>
        <p:txBody>
          <a:bodyPr>
            <a:normAutofit/>
          </a:bodyPr>
          <a:lstStyle/>
          <a:p>
            <a:r>
              <a:rPr lang="en-US" sz="2400" b="1" dirty="0">
                <a:latin typeface="Times New Roman" pitchFamily="18" charset="0"/>
                <a:cs typeface="Times New Roman" pitchFamily="18" charset="0"/>
              </a:rPr>
              <a:t>III. </a:t>
            </a:r>
            <a:r>
              <a:rPr lang="en-US" sz="2400" b="1" dirty="0" err="1">
                <a:latin typeface="Times New Roman" pitchFamily="18" charset="0"/>
                <a:cs typeface="Times New Roman" pitchFamily="18" charset="0"/>
              </a:rPr>
              <a:t>Công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khám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chữa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bệnh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TTYT</a:t>
            </a:r>
            <a:endParaRPr lang="en-US" sz="2400" dirty="0"/>
          </a:p>
        </p:txBody>
      </p:sp>
    </p:spTree>
    <p:extLst>
      <p:ext uri="{BB962C8B-B14F-4D97-AF65-F5344CB8AC3E}">
        <p14:creationId xmlns:p14="http://schemas.microsoft.com/office/powerpoint/2010/main" val="4081152199"/>
      </p:ext>
    </p:extLst>
  </p:cSld>
  <p:clrMapOvr>
    <a:masterClrMapping/>
  </p:clrMapOvr>
  <p:transition>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543800" cy="5486400"/>
          </a:xfrm>
          <a:solidFill>
            <a:schemeClr val="bg2">
              <a:lumMod val="90000"/>
            </a:schemeClr>
          </a:solidFill>
        </p:spPr>
        <p:txBody>
          <a:bodyPr>
            <a:normAutofit/>
          </a:bodyPr>
          <a:lstStyle/>
          <a:p>
            <a:pPr>
              <a:buFont typeface="Arial" pitchFamily="34" charset="0"/>
              <a:buChar char="•"/>
            </a:pPr>
            <a:r>
              <a:rPr lang="en-US" sz="2600" dirty="0" err="1">
                <a:latin typeface="Times New Roman" pitchFamily="18" charset="0"/>
                <a:cs typeface="Times New Roman" pitchFamily="18" charset="0"/>
              </a:rPr>
              <a:t>Năm</a:t>
            </a:r>
            <a:r>
              <a:rPr lang="en-US" sz="2600" dirty="0">
                <a:latin typeface="Times New Roman" pitchFamily="18" charset="0"/>
                <a:cs typeface="Times New Roman" pitchFamily="18" charset="0"/>
              </a:rPr>
              <a:t>  2023   </a:t>
            </a:r>
            <a:r>
              <a:rPr lang="en-US" sz="2600" dirty="0" err="1">
                <a:latin typeface="Times New Roman" pitchFamily="18" charset="0"/>
                <a:cs typeface="Times New Roman" pitchFamily="18" charset="0"/>
              </a:rPr>
              <a:t>với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tống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số</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lượt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khám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bệnh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tại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khoa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là</a:t>
            </a:r>
            <a:r>
              <a:rPr lang="en-US" sz="2600" dirty="0">
                <a:latin typeface="Times New Roman" pitchFamily="18" charset="0"/>
                <a:cs typeface="Times New Roman" pitchFamily="18" charset="0"/>
              </a:rPr>
              <a:t> 31187 </a:t>
            </a:r>
            <a:r>
              <a:rPr lang="en-US" sz="2600" dirty="0" err="1" smtClean="0">
                <a:latin typeface="Times New Roman" pitchFamily="18" charset="0"/>
                <a:cs typeface="Times New Roman" pitchFamily="18" charset="0"/>
              </a:rPr>
              <a:t>lượt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khám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trong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đó</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a:p>
            <a:pPr marL="0" indent="0">
              <a:buNone/>
            </a:pP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Điều</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trị</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nội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trú</a:t>
            </a:r>
            <a:r>
              <a:rPr lang="en-US" sz="2600" dirty="0">
                <a:latin typeface="Times New Roman" pitchFamily="18" charset="0"/>
                <a:cs typeface="Times New Roman" pitchFamily="18" charset="0"/>
              </a:rPr>
              <a:t> 17650   </a:t>
            </a:r>
            <a:r>
              <a:rPr lang="en-US" sz="2600" dirty="0" err="1">
                <a:latin typeface="Times New Roman" pitchFamily="18" charset="0"/>
                <a:cs typeface="Times New Roman" pitchFamily="18" charset="0"/>
              </a:rPr>
              <a:t>lượt</a:t>
            </a:r>
            <a:endParaRPr lang="en-US" sz="2600" dirty="0">
              <a:latin typeface="Times New Roman" pitchFamily="18" charset="0"/>
              <a:cs typeface="Times New Roman" pitchFamily="18" charset="0"/>
            </a:endParaRPr>
          </a:p>
          <a:p>
            <a:pPr marL="0" indent="0">
              <a:buNone/>
            </a:pP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Điều</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trị</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nội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trú</a:t>
            </a:r>
            <a:r>
              <a:rPr lang="en-US" sz="2600" dirty="0">
                <a:latin typeface="Times New Roman" pitchFamily="18" charset="0"/>
                <a:cs typeface="Times New Roman" pitchFamily="18" charset="0"/>
              </a:rPr>
              <a:t> ban </a:t>
            </a:r>
            <a:r>
              <a:rPr lang="en-US" sz="2600" dirty="0" err="1">
                <a:latin typeface="Times New Roman" pitchFamily="18" charset="0"/>
                <a:cs typeface="Times New Roman" pitchFamily="18" charset="0"/>
              </a:rPr>
              <a:t>ngày</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9400lượt</a:t>
            </a:r>
            <a:endParaRPr lang="en-US" sz="2600" dirty="0">
              <a:latin typeface="Times New Roman" pitchFamily="18" charset="0"/>
              <a:cs typeface="Times New Roman" pitchFamily="18" charset="0"/>
            </a:endParaRPr>
          </a:p>
          <a:p>
            <a:pPr marL="0" indent="0">
              <a:buNone/>
            </a:pP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Thủy</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châm</a:t>
            </a:r>
            <a:r>
              <a:rPr lang="en-US" sz="2600" dirty="0">
                <a:latin typeface="Times New Roman" pitchFamily="18" charset="0"/>
                <a:cs typeface="Times New Roman" pitchFamily="18" charset="0"/>
              </a:rPr>
              <a:t> : 11504 </a:t>
            </a:r>
            <a:r>
              <a:rPr lang="en-US" sz="2600" dirty="0" err="1">
                <a:latin typeface="Times New Roman" pitchFamily="18" charset="0"/>
                <a:cs typeface="Times New Roman" pitchFamily="18" charset="0"/>
              </a:rPr>
              <a:t>lần</a:t>
            </a:r>
            <a:endParaRPr lang="en-US" sz="2600" dirty="0">
              <a:latin typeface="Times New Roman" pitchFamily="18" charset="0"/>
              <a:cs typeface="Times New Roman" pitchFamily="18" charset="0"/>
            </a:endParaRPr>
          </a:p>
          <a:p>
            <a:pPr marL="0" indent="0">
              <a:buNone/>
            </a:pP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Điện</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châm</a:t>
            </a:r>
            <a:r>
              <a:rPr lang="en-US" sz="2600" dirty="0">
                <a:latin typeface="Times New Roman" pitchFamily="18" charset="0"/>
                <a:cs typeface="Times New Roman" pitchFamily="18" charset="0"/>
              </a:rPr>
              <a:t> : 22853 </a:t>
            </a:r>
            <a:r>
              <a:rPr lang="en-US" sz="2600" dirty="0" err="1">
                <a:latin typeface="Times New Roman" pitchFamily="18" charset="0"/>
                <a:cs typeface="Times New Roman" pitchFamily="18" charset="0"/>
              </a:rPr>
              <a:t>lần</a:t>
            </a:r>
            <a:endParaRPr lang="en-US" sz="2600" dirty="0">
              <a:latin typeface="Times New Roman" pitchFamily="18" charset="0"/>
              <a:cs typeface="Times New Roman" pitchFamily="18" charset="0"/>
            </a:endParaRPr>
          </a:p>
          <a:p>
            <a:pPr marL="0" indent="0">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Xoa</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bóp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bấm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huyệt</a:t>
            </a:r>
            <a:r>
              <a:rPr lang="en-US" sz="2600" dirty="0">
                <a:latin typeface="Times New Roman" pitchFamily="18" charset="0"/>
                <a:cs typeface="Times New Roman" pitchFamily="18" charset="0"/>
              </a:rPr>
              <a:t> : 11100 </a:t>
            </a:r>
            <a:r>
              <a:rPr lang="en-US" sz="2600" dirty="0" err="1">
                <a:latin typeface="Times New Roman" pitchFamily="18" charset="0"/>
                <a:cs typeface="Times New Roman" pitchFamily="18" charset="0"/>
              </a:rPr>
              <a:t>lần</a:t>
            </a:r>
            <a:endParaRPr lang="en-US" sz="2600" dirty="0">
              <a:latin typeface="Times New Roman" pitchFamily="18" charset="0"/>
              <a:cs typeface="Times New Roman" pitchFamily="18" charset="0"/>
            </a:endParaRPr>
          </a:p>
          <a:p>
            <a:pPr marL="0" indent="0">
              <a:buNone/>
            </a:pP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Chiếu</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đèn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hồng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ngoại</a:t>
            </a:r>
            <a:r>
              <a:rPr lang="en-US" sz="2600" dirty="0">
                <a:latin typeface="Times New Roman" pitchFamily="18" charset="0"/>
                <a:cs typeface="Times New Roman" pitchFamily="18" charset="0"/>
              </a:rPr>
              <a:t> : 6607 </a:t>
            </a:r>
            <a:r>
              <a:rPr lang="en-US" sz="2600" dirty="0" err="1">
                <a:latin typeface="Times New Roman" pitchFamily="18" charset="0"/>
                <a:cs typeface="Times New Roman" pitchFamily="18" charset="0"/>
              </a:rPr>
              <a:t>lần</a:t>
            </a:r>
            <a:endParaRPr lang="en-US" sz="2600" dirty="0">
              <a:latin typeface="Times New Roman" pitchFamily="18" charset="0"/>
              <a:cs typeface="Times New Roman" pitchFamily="18" charset="0"/>
            </a:endParaRPr>
          </a:p>
          <a:p>
            <a:pPr marL="0" indent="0">
              <a:buNone/>
            </a:pP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Điện</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xung</a:t>
            </a:r>
            <a:r>
              <a:rPr lang="en-US" sz="2600" dirty="0">
                <a:latin typeface="Times New Roman" pitchFamily="18" charset="0"/>
                <a:cs typeface="Times New Roman" pitchFamily="18" charset="0"/>
              </a:rPr>
              <a:t> : 7929 </a:t>
            </a:r>
            <a:r>
              <a:rPr lang="en-US" sz="2600" dirty="0" err="1">
                <a:latin typeface="Times New Roman" pitchFamily="18" charset="0"/>
                <a:cs typeface="Times New Roman" pitchFamily="18" charset="0"/>
              </a:rPr>
              <a:t>lần</a:t>
            </a:r>
            <a:endParaRPr lang="en-US" sz="2600" dirty="0">
              <a:latin typeface="Times New Roman" pitchFamily="18" charset="0"/>
              <a:cs typeface="Times New Roman" pitchFamily="18" charset="0"/>
            </a:endParaRPr>
          </a:p>
          <a:p>
            <a:pPr marL="0" indent="0">
              <a:buNone/>
            </a:pP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Tập</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vận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động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cơ</a:t>
            </a:r>
            <a:r>
              <a:rPr lang="en-US" sz="2600" dirty="0">
                <a:latin typeface="Times New Roman" pitchFamily="18" charset="0"/>
                <a:cs typeface="Times New Roman" pitchFamily="18" charset="0"/>
              </a:rPr>
              <a:t> : 1175 </a:t>
            </a:r>
            <a:r>
              <a:rPr lang="en-US" sz="2600" dirty="0" err="1">
                <a:latin typeface="Times New Roman" pitchFamily="18" charset="0"/>
                <a:cs typeface="Times New Roman" pitchFamily="18" charset="0"/>
              </a:rPr>
              <a:t>lần</a:t>
            </a:r>
            <a:endParaRPr lang="en-US" sz="2600" dirty="0">
              <a:latin typeface="Times New Roman" pitchFamily="18" charset="0"/>
              <a:cs typeface="Times New Roman" pitchFamily="18" charset="0"/>
            </a:endParaRPr>
          </a:p>
          <a:p>
            <a:pPr marL="0" indent="0">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Sắc</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thuốc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thang</a:t>
            </a:r>
            <a:r>
              <a:rPr lang="en-US" sz="2600" dirty="0">
                <a:latin typeface="Times New Roman" pitchFamily="18" charset="0"/>
                <a:cs typeface="Times New Roman" pitchFamily="18" charset="0"/>
              </a:rPr>
              <a:t> : 12793 </a:t>
            </a:r>
            <a:r>
              <a:rPr lang="en-US" sz="2600" dirty="0" err="1">
                <a:latin typeface="Times New Roman" pitchFamily="18" charset="0"/>
                <a:cs typeface="Times New Roman" pitchFamily="18" charset="0"/>
              </a:rPr>
              <a:t>lần</a:t>
            </a:r>
            <a:r>
              <a:rPr lang="en-US" dirty="0"/>
              <a:t> </a:t>
            </a:r>
          </a:p>
          <a:p>
            <a:pPr marL="363538" indent="536575" algn="just">
              <a:lnSpc>
                <a:spcPct val="150000"/>
              </a:lnSpc>
              <a:buNone/>
            </a:pPr>
            <a:endParaRPr lang="en-US" dirty="0">
              <a:latin typeface="Arial" pitchFamily="34" charset="0"/>
              <a:cs typeface="Arial" pitchFamily="34" charset="0"/>
            </a:endParaRPr>
          </a:p>
        </p:txBody>
      </p:sp>
      <p:sp>
        <p:nvSpPr>
          <p:cNvPr id="4" name="Title 3"/>
          <p:cNvSpPr>
            <a:spLocks noGrp="1"/>
          </p:cNvSpPr>
          <p:nvPr>
            <p:ph type="title"/>
          </p:nvPr>
        </p:nvSpPr>
        <p:spPr>
          <a:xfrm>
            <a:off x="228600" y="152400"/>
            <a:ext cx="8686800" cy="838200"/>
          </a:xfrm>
        </p:spPr>
        <p:txBody>
          <a:bodyPr>
            <a:normAutofit/>
          </a:bodyPr>
          <a:lstStyle/>
          <a:p>
            <a:r>
              <a:rPr lang="en-US" sz="2400" b="1" dirty="0">
                <a:latin typeface="Times New Roman" pitchFamily="18" charset="0"/>
                <a:cs typeface="Times New Roman" pitchFamily="18" charset="0"/>
              </a:rPr>
              <a:t>IV. </a:t>
            </a:r>
            <a:r>
              <a:rPr lang="en-US" sz="2400" b="1" dirty="0" err="1">
                <a:latin typeface="Times New Roman" pitchFamily="18" charset="0"/>
                <a:cs typeface="Times New Roman" pitchFamily="18" charset="0"/>
              </a:rPr>
              <a:t>Công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khám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chữa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bệnh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khoa</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YHCT</a:t>
            </a:r>
            <a:r>
              <a:rPr lang="en-US" sz="2400" b="1" dirty="0" smtClean="0">
                <a:latin typeface="Times New Roman" pitchFamily="18" charset="0"/>
                <a:cs typeface="Times New Roman" pitchFamily="18" charset="0"/>
              </a:rPr>
              <a:t> - </a:t>
            </a:r>
            <a:r>
              <a:rPr lang="en-US" sz="2400" b="1" dirty="0" err="1">
                <a:latin typeface="Times New Roman" pitchFamily="18" charset="0"/>
                <a:cs typeface="Times New Roman" pitchFamily="18" charset="0"/>
              </a:rPr>
              <a:t>PHCN</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699713903"/>
      </p:ext>
    </p:extLst>
  </p:cSld>
  <p:clrMapOvr>
    <a:masterClrMapping/>
  </p:clrMapOvr>
  <p:transition>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543800" cy="5486400"/>
          </a:xfrm>
          <a:solidFill>
            <a:schemeClr val="bg2">
              <a:lumMod val="90000"/>
            </a:schemeClr>
          </a:solidFill>
        </p:spPr>
        <p:txBody>
          <a:bodyPr>
            <a:normAutofit/>
          </a:bodyPr>
          <a:lstStyle/>
          <a:p>
            <a:pPr marL="706438" algn="just">
              <a:lnSpc>
                <a:spcPct val="150000"/>
              </a:lnSpc>
              <a:buFont typeface="Arial" pitchFamily="34" charset="0"/>
              <a:buChar char="•"/>
            </a:pPr>
            <a:r>
              <a:rPr lang="en-US" sz="2400" dirty="0" err="1" smtClean="0">
                <a:latin typeface="Times New Roman" pitchFamily="18" charset="0"/>
                <a:cs typeface="Times New Roman" pitchFamily="18" charset="0"/>
              </a:rPr>
              <a:t>Khoa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đúng</a:t>
            </a:r>
            <a:r>
              <a:rPr lang="en-US" sz="2400" dirty="0" smtClean="0">
                <a:latin typeface="Times New Roman" pitchFamily="18" charset="0"/>
                <a:cs typeface="Times New Roman" pitchFamily="18" charset="0"/>
              </a:rPr>
              <a:t> 12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Y </a:t>
            </a:r>
            <a:r>
              <a:rPr lang="en-US" sz="2400" dirty="0" err="1" smtClean="0">
                <a:latin typeface="Times New Roman" pitchFamily="18" charset="0"/>
                <a:cs typeface="Times New Roman" pitchFamily="18" charset="0"/>
              </a:rPr>
              <a:t>đức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lấy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lòng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chúng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tôi</a:t>
            </a:r>
            <a:r>
              <a:rPr lang="en-US" sz="2400" dirty="0" smtClean="0">
                <a:latin typeface="Times New Roman" pitchFamily="18" charset="0"/>
                <a:cs typeface="Times New Roman" pitchFamily="18" charset="0"/>
              </a:rPr>
              <a:t>”. </a:t>
            </a:r>
          </a:p>
          <a:p>
            <a:pPr marL="706438" algn="just">
              <a:lnSpc>
                <a:spcPct val="150000"/>
              </a:lnSpc>
              <a:buFont typeface="Arial" pitchFamily="34" charset="0"/>
              <a:buChar char="•"/>
            </a:pP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niềm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thích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nghĩa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p>
          <a:p>
            <a:pPr marL="706438" algn="just">
              <a:lnSpc>
                <a:spcPct val="150000"/>
              </a:lnSpc>
              <a:buFont typeface="Arial" pitchFamily="34" charset="0"/>
              <a:buChar char="•"/>
            </a:pP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thiết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đáp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ứng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bản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đầy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cầu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chữa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a:t>
            </a:r>
          </a:p>
          <a:p>
            <a:pPr marL="706438" algn="just">
              <a:lnSpc>
                <a:spcPct val="150000"/>
              </a:lnSpc>
              <a:buFont typeface="Arial" pitchFamily="34" charset="0"/>
              <a:buChar char="•"/>
            </a:pPr>
            <a:endParaRPr lang="en-US" sz="2400" dirty="0" smtClean="0">
              <a:latin typeface="Times New Roman" pitchFamily="18" charset="0"/>
              <a:cs typeface="Times New Roman" pitchFamily="18" charset="0"/>
            </a:endParaRPr>
          </a:p>
          <a:p>
            <a:pPr marL="363538" indent="536575" algn="just">
              <a:lnSpc>
                <a:spcPct val="150000"/>
              </a:lnSpc>
              <a:buNone/>
            </a:pPr>
            <a:endParaRPr lang="en-US" dirty="0">
              <a:latin typeface="Arial" pitchFamily="34" charset="0"/>
              <a:cs typeface="Arial" pitchFamily="34" charset="0"/>
            </a:endParaRPr>
          </a:p>
        </p:txBody>
      </p:sp>
      <p:sp>
        <p:nvSpPr>
          <p:cNvPr id="4" name="Title 3"/>
          <p:cNvSpPr>
            <a:spLocks noGrp="1"/>
          </p:cNvSpPr>
          <p:nvPr>
            <p:ph type="title"/>
          </p:nvPr>
        </p:nvSpPr>
        <p:spPr>
          <a:xfrm>
            <a:off x="304800" y="152400"/>
            <a:ext cx="8686800" cy="838200"/>
          </a:xfrm>
        </p:spPr>
        <p:txBody>
          <a:bodyPr/>
          <a:lstStyle/>
          <a:p>
            <a:r>
              <a:rPr lang="en-US" sz="4000" b="1" dirty="0"/>
              <a:t> </a:t>
            </a:r>
            <a:r>
              <a:rPr lang="en-US" sz="2400" b="1" dirty="0">
                <a:latin typeface="Times New Roman" pitchFamily="18" charset="0"/>
                <a:cs typeface="Times New Roman" pitchFamily="18" charset="0"/>
              </a:rPr>
              <a:t>III. </a:t>
            </a:r>
            <a:r>
              <a:rPr lang="en-US" sz="2400" b="1" dirty="0" err="1">
                <a:latin typeface="Times New Roman" pitchFamily="18" charset="0"/>
                <a:cs typeface="Times New Roman" pitchFamily="18" charset="0"/>
              </a:rPr>
              <a:t>Công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thu</a:t>
            </a:r>
            <a:r>
              <a:rPr lang="en-US" sz="2400" b="1" dirty="0">
                <a:latin typeface="Times New Roman" pitchFamily="18" charset="0"/>
                <a:cs typeface="Times New Roman" pitchFamily="18" charset="0"/>
              </a:rPr>
              <a:t> dung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điều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trị</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699713903"/>
      </p:ext>
    </p:extLst>
  </p:cSld>
  <p:clrMapOvr>
    <a:masterClrMapping/>
  </p:clrMapOvr>
  <p:transition>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467600" cy="5486400"/>
          </a:xfrm>
          <a:solidFill>
            <a:schemeClr val="bg2">
              <a:lumMod val="90000"/>
            </a:schemeClr>
          </a:solidFill>
        </p:spPr>
        <p:txBody>
          <a:bodyPr>
            <a:normAutofit/>
          </a:bodyPr>
          <a:lstStyle/>
          <a:p>
            <a:pPr lvl="0">
              <a:lnSpc>
                <a:spcPct val="150000"/>
              </a:lnSpc>
              <a:buFont typeface="Arial" pitchFamily="34" charset="0"/>
              <a:buChar char="•"/>
            </a:pP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Sở</a:t>
            </a:r>
            <a:r>
              <a:rPr lang="en-US" sz="2400" dirty="0">
                <a:latin typeface="Times New Roman" pitchFamily="18" charset="0"/>
                <a:cs typeface="Times New Roman" pitchFamily="18" charset="0"/>
              </a:rPr>
              <a:t> Y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ban </a:t>
            </a:r>
            <a:r>
              <a:rPr lang="en-US" sz="2400" dirty="0" err="1" smtClean="0">
                <a:latin typeface="Times New Roman" pitchFamily="18" charset="0"/>
                <a:cs typeface="Times New Roman" pitchFamily="18" charset="0"/>
              </a:rPr>
              <a:t>giám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phòng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móc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thiêt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lvl="0">
              <a:lnSpc>
                <a:spcPct val="150000"/>
              </a:lnSpc>
              <a:buFont typeface="Arial" pitchFamily="34" charset="0"/>
              <a:buChar char="•"/>
            </a:pP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TTYT </a:t>
            </a:r>
            <a:r>
              <a:rPr lang="en-US" sz="2400" dirty="0" err="1">
                <a:latin typeface="Times New Roman" pitchFamily="18" charset="0"/>
                <a:cs typeface="Times New Roman" pitchFamily="18" charset="0"/>
              </a:rPr>
              <a:t>cử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r>
              <a:rPr lang="en-US" sz="2400" dirty="0" smtClean="0">
                <a:latin typeface="Times New Roman" pitchFamily="18" charset="0"/>
                <a:cs typeface="Times New Roman" pitchFamily="18" charset="0"/>
              </a:rPr>
              <a:t>.</a:t>
            </a:r>
          </a:p>
          <a:p>
            <a:pPr lvl="0">
              <a:lnSpc>
                <a:spcPct val="150000"/>
              </a:lnSpc>
              <a:buFont typeface="Arial" pitchFamily="34" charset="0"/>
              <a:buChar char="•"/>
            </a:pP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BV </a:t>
            </a:r>
            <a:r>
              <a:rPr lang="en-US" sz="2400" dirty="0" err="1" smtClean="0">
                <a:latin typeface="Times New Roman" pitchFamily="18" charset="0"/>
                <a:cs typeface="Times New Roman" pitchFamily="18" charset="0"/>
              </a:rPr>
              <a:t>tuyến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hỗ</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mới</a:t>
            </a:r>
            <a:r>
              <a:rPr lang="en-US" sz="2400" dirty="0" smtClean="0">
                <a:latin typeface="Times New Roman" pitchFamily="18" charset="0"/>
                <a:cs typeface="Times New Roman" pitchFamily="18" charset="0"/>
              </a:rPr>
              <a:t>.</a:t>
            </a:r>
          </a:p>
          <a:p>
            <a:pPr lvl="0">
              <a:lnSpc>
                <a:spcPct val="150000"/>
              </a:lnSpc>
              <a:buFont typeface="Arial" pitchFamily="34" charset="0"/>
              <a:buChar char="•"/>
            </a:pP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khoa</a:t>
            </a:r>
            <a:r>
              <a:rPr lang="en-US" sz="2400" dirty="0" smtClean="0">
                <a:latin typeface="Times New Roman" pitchFamily="18" charset="0"/>
                <a:cs typeface="Times New Roman" pitchFamily="18" charset="0"/>
              </a:rPr>
              <a:t>.</a:t>
            </a:r>
          </a:p>
          <a:p>
            <a:pPr lvl="0">
              <a:lnSpc>
                <a:spcPct val="150000"/>
              </a:lnSpc>
              <a:buFont typeface="Arial" pitchFamily="34" charset="0"/>
              <a:buChar char="•"/>
            </a:pPr>
            <a:endParaRPr lang="en-US" sz="2400" dirty="0">
              <a:latin typeface="Times New Roman" pitchFamily="18" charset="0"/>
              <a:cs typeface="Times New Roman" pitchFamily="18" charset="0"/>
            </a:endParaRPr>
          </a:p>
          <a:p>
            <a:pPr marL="363538" indent="536575" algn="just">
              <a:lnSpc>
                <a:spcPct val="150000"/>
              </a:lnSpc>
              <a:buNone/>
            </a:pPr>
            <a:endParaRPr lang="en-US" sz="2400" dirty="0">
              <a:latin typeface="Times New Roman" pitchFamily="18" charset="0"/>
              <a:cs typeface="Times New Roman" pitchFamily="18" charset="0"/>
            </a:endParaRPr>
          </a:p>
        </p:txBody>
      </p:sp>
      <p:sp>
        <p:nvSpPr>
          <p:cNvPr id="4" name="Title 3"/>
          <p:cNvSpPr>
            <a:spLocks noGrp="1"/>
          </p:cNvSpPr>
          <p:nvPr>
            <p:ph type="title"/>
          </p:nvPr>
        </p:nvSpPr>
        <p:spPr/>
        <p:txBody>
          <a:bodyPr>
            <a:normAutofit/>
          </a:bodyPr>
          <a:lstStyle/>
          <a:p>
            <a:r>
              <a:rPr lang="en-US" sz="2400" b="1" dirty="0">
                <a:latin typeface="Times New Roman" pitchFamily="18" charset="0"/>
                <a:cs typeface="Times New Roman" pitchFamily="18" charset="0"/>
              </a:rPr>
              <a:t>IV. </a:t>
            </a:r>
            <a:r>
              <a:rPr lang="en-US" sz="2400" b="1" dirty="0" err="1">
                <a:latin typeface="Times New Roman" pitchFamily="18" charset="0"/>
                <a:cs typeface="Times New Roman" pitchFamily="18" charset="0"/>
              </a:rPr>
              <a:t>Thuận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lợi</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223679884"/>
      </p:ext>
    </p:extLst>
  </p:cSld>
  <p:clrMapOvr>
    <a:masterClrMapping/>
  </p:clrMapOvr>
  <p:transition>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186</TotalTime>
  <Words>1015</Words>
  <Application>Microsoft Office PowerPoint</Application>
  <PresentationFormat>On-screen Show (4:3)</PresentationFormat>
  <Paragraphs>85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PowerPoint Presentation</vt:lpstr>
      <vt:lpstr>I. Sơ lược về TTYT Krông Pắc</vt:lpstr>
      <vt:lpstr>II. NHÂN LỰC và CƠ SỞ VẬT CHẤT - TTB CỦA KHOA YHCT- PHCN</vt:lpstr>
      <vt:lpstr>II. NHÂN LỰC và CƠ SỞ VẬT CHẤT - TTB CỦA KHOA YHCT- PHCN</vt:lpstr>
      <vt:lpstr>II. NHÂN LỰC và CƠ SỞ VẬT CHẤT - TTB CỦA KHOA YHCT- PHCN</vt:lpstr>
      <vt:lpstr>III. Công tác khám chữa bệnh CỦA TTYT</vt:lpstr>
      <vt:lpstr>IV. Công tác khám chữa bệnh của khoa YHCT - PHCN</vt:lpstr>
      <vt:lpstr> III. Công tác thu dung và điều trị</vt:lpstr>
      <vt:lpstr>IV. Thuận lợi:</vt:lpstr>
      <vt:lpstr>V. Khó khăn:</vt:lpstr>
      <vt:lpstr>VI. Kiến nghị:</vt:lpstr>
      <vt:lpstr>VII. Kết luận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tgvt</dc:creator>
  <cp:lastModifiedBy>BMT</cp:lastModifiedBy>
  <cp:revision>99</cp:revision>
  <dcterms:created xsi:type="dcterms:W3CDTF">2006-08-16T00:00:00Z</dcterms:created>
  <dcterms:modified xsi:type="dcterms:W3CDTF">2024-01-16T04:00:47Z</dcterms:modified>
</cp:coreProperties>
</file>